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2" r:id="rId37"/>
    <p:sldId id="293" r:id="rId38"/>
    <p:sldId id="290" r:id="rId39"/>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6" autoAdjust="0"/>
    <p:restoredTop sz="94660"/>
  </p:normalViewPr>
  <p:slideViewPr>
    <p:cSldViewPr snapToGrid="0">
      <p:cViewPr varScale="1">
        <p:scale>
          <a:sx n="67" d="100"/>
          <a:sy n="67" d="100"/>
        </p:scale>
        <p:origin x="7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hyperlink" Target="https://esop.expertus.com.ua/" TargetMode="External"/><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hyperlink" Target="https://shop.expertus.com.ua/" TargetMode="External"/><Relationship Id="rId4" Type="http://schemas.openxmlformats.org/officeDocument/2006/relationships/hyperlink" Target="https://op.expertus.com.ua/"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椭圆 4">
            <a:extLst>
              <a:ext uri="{FF2B5EF4-FFF2-40B4-BE49-F238E27FC236}">
                <a16:creationId xmlns:a16="http://schemas.microsoft.com/office/drawing/2014/main" id="{3F5C9E50-2C01-DE1D-E85B-85640C9C7BE4}"/>
              </a:ext>
            </a:extLst>
          </p:cNvPr>
          <p:cNvSpPr/>
          <p:nvPr/>
        </p:nvSpPr>
        <p:spPr>
          <a:xfrm>
            <a:off x="465221" y="345416"/>
            <a:ext cx="465221" cy="465221"/>
          </a:xfrm>
          <a:prstGeom prst="ellipse">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字魂58号-创中黑" panose="00000500000000000000" pitchFamily="2" charset="-122"/>
              <a:ea typeface="字魂58号-创中黑" panose="00000500000000000000" pitchFamily="2" charset="-122"/>
            </a:endParaRPr>
          </a:p>
        </p:txBody>
      </p:sp>
      <p:sp>
        <p:nvSpPr>
          <p:cNvPr id="8" name="椭圆 5">
            <a:extLst>
              <a:ext uri="{FF2B5EF4-FFF2-40B4-BE49-F238E27FC236}">
                <a16:creationId xmlns:a16="http://schemas.microsoft.com/office/drawing/2014/main" id="{3B3D19D8-FFD4-D29D-5212-9E40B2DD67A6}"/>
              </a:ext>
            </a:extLst>
          </p:cNvPr>
          <p:cNvSpPr/>
          <p:nvPr/>
        </p:nvSpPr>
        <p:spPr>
          <a:xfrm>
            <a:off x="3006189" y="2246405"/>
            <a:ext cx="2221834" cy="2221834"/>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9" name="椭圆 6">
            <a:extLst>
              <a:ext uri="{FF2B5EF4-FFF2-40B4-BE49-F238E27FC236}">
                <a16:creationId xmlns:a16="http://schemas.microsoft.com/office/drawing/2014/main" id="{459528D4-C84C-FF9E-6104-A50722EBD88A}"/>
              </a:ext>
            </a:extLst>
          </p:cNvPr>
          <p:cNvSpPr/>
          <p:nvPr/>
        </p:nvSpPr>
        <p:spPr>
          <a:xfrm>
            <a:off x="9228797" y="3128724"/>
            <a:ext cx="558015" cy="558015"/>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0" name="椭圆 7">
            <a:extLst>
              <a:ext uri="{FF2B5EF4-FFF2-40B4-BE49-F238E27FC236}">
                <a16:creationId xmlns:a16="http://schemas.microsoft.com/office/drawing/2014/main" id="{B3DDBA0E-09E3-DF47-2343-A1F9BBE1C7C3}"/>
              </a:ext>
            </a:extLst>
          </p:cNvPr>
          <p:cNvSpPr/>
          <p:nvPr/>
        </p:nvSpPr>
        <p:spPr>
          <a:xfrm>
            <a:off x="2744908" y="1310803"/>
            <a:ext cx="4093043" cy="4093043"/>
          </a:xfrm>
          <a:prstGeom prst="ellipse">
            <a:avLst/>
          </a:prstGeom>
          <a:noFill/>
          <a:ln w="571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1" name="椭圆 9">
            <a:extLst>
              <a:ext uri="{FF2B5EF4-FFF2-40B4-BE49-F238E27FC236}">
                <a16:creationId xmlns:a16="http://schemas.microsoft.com/office/drawing/2014/main" id="{4AB38D14-8686-784F-19FF-646844116642}"/>
              </a:ext>
            </a:extLst>
          </p:cNvPr>
          <p:cNvSpPr/>
          <p:nvPr/>
        </p:nvSpPr>
        <p:spPr>
          <a:xfrm>
            <a:off x="1956935" y="3462149"/>
            <a:ext cx="224588" cy="224588"/>
          </a:xfrm>
          <a:prstGeom prst="ellipse">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字魂58号-创中黑" panose="00000500000000000000" pitchFamily="2" charset="-122"/>
              <a:ea typeface="字魂58号-创中黑" panose="00000500000000000000" pitchFamily="2" charset="-122"/>
            </a:endParaRPr>
          </a:p>
        </p:txBody>
      </p:sp>
      <p:sp>
        <p:nvSpPr>
          <p:cNvPr id="2" name="Заголовок 1">
            <a:extLst>
              <a:ext uri="{FF2B5EF4-FFF2-40B4-BE49-F238E27FC236}">
                <a16:creationId xmlns:a16="http://schemas.microsoft.com/office/drawing/2014/main" id="{E83392E1-1E44-698A-D9F9-3B3A2923F7B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dirty="0"/>
          </a:p>
        </p:txBody>
      </p:sp>
      <p:sp>
        <p:nvSpPr>
          <p:cNvPr id="3" name="Подзаголовок 2">
            <a:extLst>
              <a:ext uri="{FF2B5EF4-FFF2-40B4-BE49-F238E27FC236}">
                <a16:creationId xmlns:a16="http://schemas.microsoft.com/office/drawing/2014/main" id="{6ADC23E6-69C2-177C-C4A6-06D40196D0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3C95848A-721B-6E3E-B168-8BCB849A3FF9}"/>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5" name="Нижний колонтитул 4">
            <a:extLst>
              <a:ext uri="{FF2B5EF4-FFF2-40B4-BE49-F238E27FC236}">
                <a16:creationId xmlns:a16="http://schemas.microsoft.com/office/drawing/2014/main" id="{003A0591-E303-6857-A9C6-ED8947B13CE8}"/>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E051B58E-240A-1393-174B-08B2BF3CBD53}"/>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22" name="Группа 21">
            <a:extLst>
              <a:ext uri="{FF2B5EF4-FFF2-40B4-BE49-F238E27FC236}">
                <a16:creationId xmlns:a16="http://schemas.microsoft.com/office/drawing/2014/main" id="{7C521DBF-3C68-65B3-B129-98CBD1EF6FE2}"/>
              </a:ext>
            </a:extLst>
          </p:cNvPr>
          <p:cNvGrpSpPr/>
          <p:nvPr/>
        </p:nvGrpSpPr>
        <p:grpSpPr>
          <a:xfrm>
            <a:off x="11415365" y="345416"/>
            <a:ext cx="486908" cy="6519525"/>
            <a:chOff x="11415365" y="345416"/>
            <a:chExt cx="486908" cy="6519525"/>
          </a:xfrm>
        </p:grpSpPr>
        <p:sp>
          <p:nvSpPr>
            <p:cNvPr id="15" name="矩形 15">
              <a:extLst>
                <a:ext uri="{FF2B5EF4-FFF2-40B4-BE49-F238E27FC236}">
                  <a16:creationId xmlns:a16="http://schemas.microsoft.com/office/drawing/2014/main" id="{4D1BB0CF-B6A9-321B-B597-7D97E7BF6286}"/>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21" name="Группа 20">
              <a:extLst>
                <a:ext uri="{FF2B5EF4-FFF2-40B4-BE49-F238E27FC236}">
                  <a16:creationId xmlns:a16="http://schemas.microsoft.com/office/drawing/2014/main" id="{37A5B9C6-AFC2-ED03-C8F6-592EB40F3A49}"/>
                </a:ext>
              </a:extLst>
            </p:cNvPr>
            <p:cNvGrpSpPr/>
            <p:nvPr/>
          </p:nvGrpSpPr>
          <p:grpSpPr>
            <a:xfrm>
              <a:off x="11415365" y="345416"/>
              <a:ext cx="486908" cy="5666763"/>
              <a:chOff x="11415365" y="345416"/>
              <a:chExt cx="486908" cy="5666763"/>
            </a:xfrm>
          </p:grpSpPr>
          <p:pic>
            <p:nvPicPr>
              <p:cNvPr id="17" name="Рисунок 16">
                <a:extLst>
                  <a:ext uri="{FF2B5EF4-FFF2-40B4-BE49-F238E27FC236}">
                    <a16:creationId xmlns:a16="http://schemas.microsoft.com/office/drawing/2014/main" id="{4E7A0006-5C35-2F4F-C1AA-3D92BCD19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9" name="Рисунок 18">
                <a:extLst>
                  <a:ext uri="{FF2B5EF4-FFF2-40B4-BE49-F238E27FC236}">
                    <a16:creationId xmlns:a16="http://schemas.microsoft.com/office/drawing/2014/main" id="{AF8F0050-411E-2DBB-61B4-C82BCF9144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20" name="Рисунок 19">
                <a:extLst>
                  <a:ext uri="{FF2B5EF4-FFF2-40B4-BE49-F238E27FC236}">
                    <a16:creationId xmlns:a16="http://schemas.microsoft.com/office/drawing/2014/main" id="{68B55BF1-C803-CFD9-A196-55009F4F3A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3220979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01ABEC-E6D8-09E0-A08E-69E7F7746DA5}"/>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A9DA7F1D-EA3F-9DF6-496F-7703F2BD163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F593EF5F-8062-9FB8-42D0-33FC9F930A84}"/>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5" name="Нижний колонтитул 4">
            <a:extLst>
              <a:ext uri="{FF2B5EF4-FFF2-40B4-BE49-F238E27FC236}">
                <a16:creationId xmlns:a16="http://schemas.microsoft.com/office/drawing/2014/main" id="{3164FE55-2D60-0F15-A6D6-B752A96495F6}"/>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9449C9B0-5354-175F-0376-B86AB8488EA7}"/>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7" name="Группа 6">
            <a:extLst>
              <a:ext uri="{FF2B5EF4-FFF2-40B4-BE49-F238E27FC236}">
                <a16:creationId xmlns:a16="http://schemas.microsoft.com/office/drawing/2014/main" id="{B3AEBD6F-B9EA-9266-E7E4-77F5E403135C}"/>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3B30CE8F-494C-308E-9075-584BC13C54A7}"/>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53F5F3AD-A881-BACE-B7A5-BD0B453FEED1}"/>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68160D12-B5BD-F5A2-E004-FC80E49914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338B80C8-4D2E-503F-EC92-3085939200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EF2A4219-D9C4-271C-46F2-7F726B40DD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645903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F76F75B-3929-BAEC-E1E3-06F198E48FAA}"/>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67B3DDA2-05A9-FA27-888E-C34BD167FB9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B21BA22F-FF9D-32DF-53ED-DBA968DD3E8B}"/>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5" name="Нижний колонтитул 4">
            <a:extLst>
              <a:ext uri="{FF2B5EF4-FFF2-40B4-BE49-F238E27FC236}">
                <a16:creationId xmlns:a16="http://schemas.microsoft.com/office/drawing/2014/main" id="{E9778C1A-D635-135A-6311-85B187700784}"/>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A765B698-A261-73CC-A85D-DCE54D0B2A9B}"/>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7" name="Группа 6">
            <a:extLst>
              <a:ext uri="{FF2B5EF4-FFF2-40B4-BE49-F238E27FC236}">
                <a16:creationId xmlns:a16="http://schemas.microsoft.com/office/drawing/2014/main" id="{82968A7C-15EA-C4A9-2CF3-FCE35835E5CA}"/>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0F85684B-2707-D2B7-947F-BCC841AEA521}"/>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CF8511F2-463A-AE53-46A4-C51803857E88}"/>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B0D17269-6054-A191-46C8-EAC86B65E0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B4E973CF-C35D-19D9-DE7F-B979E7D9A2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83F96F70-09C8-7EB1-5A19-69C87A145F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181917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4DEDE3-895D-B0F4-AAE6-78B9806A6BCC}"/>
              </a:ext>
            </a:extLst>
          </p:cNvPr>
          <p:cNvSpPr>
            <a:spLocks noGrp="1"/>
          </p:cNvSpPr>
          <p:nvPr>
            <p:ph type="title" hasCustomPrompt="1"/>
          </p:nvPr>
        </p:nvSpPr>
        <p:spPr/>
        <p:txBody>
          <a:bodyPr/>
          <a:lstStyle>
            <a:lvl1pPr>
              <a:defRPr/>
            </a:lvl1pPr>
          </a:lstStyle>
          <a:p>
            <a:r>
              <a:rPr lang="ru-RU" dirty="0"/>
              <a:t>Заголовок</a:t>
            </a:r>
            <a:endParaRPr lang="ru-UA" dirty="0"/>
          </a:p>
        </p:txBody>
      </p:sp>
      <p:sp>
        <p:nvSpPr>
          <p:cNvPr id="3" name="Объект 2">
            <a:extLst>
              <a:ext uri="{FF2B5EF4-FFF2-40B4-BE49-F238E27FC236}">
                <a16:creationId xmlns:a16="http://schemas.microsoft.com/office/drawing/2014/main" id="{EFD21694-2710-2422-0C59-A910C2AAAB18}"/>
              </a:ext>
            </a:extLst>
          </p:cNvPr>
          <p:cNvSpPr>
            <a:spLocks noGrp="1"/>
          </p:cNvSpPr>
          <p:nvPr>
            <p:ph idx="1"/>
          </p:nvPr>
        </p:nvSpPr>
        <p:spPr>
          <a:xfrm>
            <a:off x="495300" y="1786304"/>
            <a:ext cx="10515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dirty="0"/>
          </a:p>
        </p:txBody>
      </p:sp>
      <p:sp>
        <p:nvSpPr>
          <p:cNvPr id="4" name="Дата 3">
            <a:extLst>
              <a:ext uri="{FF2B5EF4-FFF2-40B4-BE49-F238E27FC236}">
                <a16:creationId xmlns:a16="http://schemas.microsoft.com/office/drawing/2014/main" id="{23BC306F-1A3B-9D81-54F5-5F4839D1B8FF}"/>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5" name="Нижний колонтитул 4">
            <a:extLst>
              <a:ext uri="{FF2B5EF4-FFF2-40B4-BE49-F238E27FC236}">
                <a16:creationId xmlns:a16="http://schemas.microsoft.com/office/drawing/2014/main" id="{0DD0AA82-D8FB-9280-498D-27E5E53DB485}"/>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528A53E4-DC7E-9A53-8527-5DD222572049}"/>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7" name="Группа 6">
            <a:extLst>
              <a:ext uri="{FF2B5EF4-FFF2-40B4-BE49-F238E27FC236}">
                <a16:creationId xmlns:a16="http://schemas.microsoft.com/office/drawing/2014/main" id="{AED3F283-4C2A-7D92-2906-AB3E32314CB4}"/>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CC1AE799-B22B-1709-EBD0-014C531BA11E}"/>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2D2E34F6-588D-D802-8419-EDCA0027D2FB}"/>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3F7932E6-6055-1724-8D7A-7AD14C2FDA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D18D50A9-5995-A76F-D381-7444BE997E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386613FA-21B3-3DE1-8522-EEA881D16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2238483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3C303C-86DF-EE7F-FBEE-AFA924A6C55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830AEEAC-43CB-9665-06F4-BD5F98971A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E0A0B47-2B8E-A655-9391-CC3B27D5289E}"/>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5" name="Нижний колонтитул 4">
            <a:extLst>
              <a:ext uri="{FF2B5EF4-FFF2-40B4-BE49-F238E27FC236}">
                <a16:creationId xmlns:a16="http://schemas.microsoft.com/office/drawing/2014/main" id="{6C433B90-87DF-412E-8373-91F28A4BDD66}"/>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E359CD6D-8163-BDD6-E54A-D0A96FF66C08}"/>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7" name="Группа 6">
            <a:extLst>
              <a:ext uri="{FF2B5EF4-FFF2-40B4-BE49-F238E27FC236}">
                <a16:creationId xmlns:a16="http://schemas.microsoft.com/office/drawing/2014/main" id="{2555BF6D-8F9F-64CD-9ABE-1AC68E2E4B9B}"/>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037F2425-E2EE-23DC-1791-03D9798A0564}"/>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29A7391F-D8AA-CDC5-7CAD-EBC25F4E1FCC}"/>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08C401CF-D5CF-50D3-3A5E-1B22375644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7DFC4D8C-D688-0EF8-6A67-5F483B6A5C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C26DBBE2-46DC-DD34-239E-5F2F03C386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131228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674831-44ED-18F2-C3D3-6B90362CAF7E}"/>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ECC380F1-7929-A3CA-C622-459C32112D3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4DC62825-0C62-14A6-B9F9-4417A1AC665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B149E662-C278-0EB9-16D1-A3BAC13C4A08}"/>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6" name="Нижний колонтитул 5">
            <a:extLst>
              <a:ext uri="{FF2B5EF4-FFF2-40B4-BE49-F238E27FC236}">
                <a16:creationId xmlns:a16="http://schemas.microsoft.com/office/drawing/2014/main" id="{C13683FF-BF21-B2EF-9ABB-900726179306}"/>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E83ADF6C-7FCA-FAC8-F829-BB6FECB1332F}"/>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8" name="Группа 7">
            <a:extLst>
              <a:ext uri="{FF2B5EF4-FFF2-40B4-BE49-F238E27FC236}">
                <a16:creationId xmlns:a16="http://schemas.microsoft.com/office/drawing/2014/main" id="{C0D815B6-2C46-780D-F589-B3996F6EB92E}"/>
              </a:ext>
            </a:extLst>
          </p:cNvPr>
          <p:cNvGrpSpPr/>
          <p:nvPr/>
        </p:nvGrpSpPr>
        <p:grpSpPr>
          <a:xfrm>
            <a:off x="11415365" y="345416"/>
            <a:ext cx="486908" cy="6519525"/>
            <a:chOff x="11415365" y="345416"/>
            <a:chExt cx="486908" cy="6519525"/>
          </a:xfrm>
        </p:grpSpPr>
        <p:sp>
          <p:nvSpPr>
            <p:cNvPr id="9" name="矩形 15">
              <a:extLst>
                <a:ext uri="{FF2B5EF4-FFF2-40B4-BE49-F238E27FC236}">
                  <a16:creationId xmlns:a16="http://schemas.microsoft.com/office/drawing/2014/main" id="{7D445793-E424-6CEA-FBCE-EA84BA6211D0}"/>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0" name="Группа 9">
              <a:extLst>
                <a:ext uri="{FF2B5EF4-FFF2-40B4-BE49-F238E27FC236}">
                  <a16:creationId xmlns:a16="http://schemas.microsoft.com/office/drawing/2014/main" id="{76E548CF-F22A-9FC8-83F8-5BD12D650215}"/>
                </a:ext>
              </a:extLst>
            </p:cNvPr>
            <p:cNvGrpSpPr/>
            <p:nvPr/>
          </p:nvGrpSpPr>
          <p:grpSpPr>
            <a:xfrm>
              <a:off x="11415365" y="345416"/>
              <a:ext cx="486908" cy="5666763"/>
              <a:chOff x="11415365" y="345416"/>
              <a:chExt cx="486908" cy="5666763"/>
            </a:xfrm>
          </p:grpSpPr>
          <p:pic>
            <p:nvPicPr>
              <p:cNvPr id="11" name="Рисунок 10">
                <a:extLst>
                  <a:ext uri="{FF2B5EF4-FFF2-40B4-BE49-F238E27FC236}">
                    <a16:creationId xmlns:a16="http://schemas.microsoft.com/office/drawing/2014/main" id="{A67BC4F9-2D3E-D75F-223E-19EFC16854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2" name="Рисунок 11">
                <a:extLst>
                  <a:ext uri="{FF2B5EF4-FFF2-40B4-BE49-F238E27FC236}">
                    <a16:creationId xmlns:a16="http://schemas.microsoft.com/office/drawing/2014/main" id="{CACBB0BE-BB44-C828-56BA-D9D2B61C6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3" name="Рисунок 12">
                <a:extLst>
                  <a:ext uri="{FF2B5EF4-FFF2-40B4-BE49-F238E27FC236}">
                    <a16:creationId xmlns:a16="http://schemas.microsoft.com/office/drawing/2014/main" id="{55905C6F-62C2-B11A-CEA9-B02F6BE261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204091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F8505F-35F7-75A2-8309-6180C87F230C}"/>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CAF03553-7A20-1C88-5D4E-E9297B2A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EF14D4F-7940-BB5F-9561-5E28AAFB66F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D2768BE9-4F23-3747-051D-25A8AE1282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FEE95EC-3685-A701-5F1D-825A0E96A31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619083FA-9F57-E930-F9B7-E9A125E938A6}"/>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8" name="Нижний колонтитул 7">
            <a:extLst>
              <a:ext uri="{FF2B5EF4-FFF2-40B4-BE49-F238E27FC236}">
                <a16:creationId xmlns:a16="http://schemas.microsoft.com/office/drawing/2014/main" id="{78F80CFE-6C85-938C-83DC-FC34A2488354}"/>
              </a:ext>
            </a:extLst>
          </p:cNvPr>
          <p:cNvSpPr>
            <a:spLocks noGrp="1"/>
          </p:cNvSpPr>
          <p:nvPr>
            <p:ph type="ftr" sz="quarter" idx="11"/>
          </p:nvPr>
        </p:nvSpPr>
        <p:spPr/>
        <p:txBody>
          <a:bodyPr/>
          <a:lstStyle/>
          <a:p>
            <a:endParaRPr lang="ru-UA"/>
          </a:p>
        </p:txBody>
      </p:sp>
      <p:sp>
        <p:nvSpPr>
          <p:cNvPr id="9" name="Номер слайда 8">
            <a:extLst>
              <a:ext uri="{FF2B5EF4-FFF2-40B4-BE49-F238E27FC236}">
                <a16:creationId xmlns:a16="http://schemas.microsoft.com/office/drawing/2014/main" id="{9B21967C-FDEA-8C05-9905-BBD0CEE61884}"/>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10" name="Группа 9">
            <a:extLst>
              <a:ext uri="{FF2B5EF4-FFF2-40B4-BE49-F238E27FC236}">
                <a16:creationId xmlns:a16="http://schemas.microsoft.com/office/drawing/2014/main" id="{2C8D28A1-7F85-DA89-3E56-F665B18DD624}"/>
              </a:ext>
            </a:extLst>
          </p:cNvPr>
          <p:cNvGrpSpPr/>
          <p:nvPr/>
        </p:nvGrpSpPr>
        <p:grpSpPr>
          <a:xfrm>
            <a:off x="11415365" y="345416"/>
            <a:ext cx="486908" cy="6519525"/>
            <a:chOff x="11415365" y="345416"/>
            <a:chExt cx="486908" cy="6519525"/>
          </a:xfrm>
        </p:grpSpPr>
        <p:sp>
          <p:nvSpPr>
            <p:cNvPr id="11" name="矩形 15">
              <a:extLst>
                <a:ext uri="{FF2B5EF4-FFF2-40B4-BE49-F238E27FC236}">
                  <a16:creationId xmlns:a16="http://schemas.microsoft.com/office/drawing/2014/main" id="{06E9C164-167F-79A4-FA7F-0E98C15A615B}"/>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2" name="Группа 11">
              <a:extLst>
                <a:ext uri="{FF2B5EF4-FFF2-40B4-BE49-F238E27FC236}">
                  <a16:creationId xmlns:a16="http://schemas.microsoft.com/office/drawing/2014/main" id="{481AFC76-BD9B-06AF-2EDF-1B325A28F8F9}"/>
                </a:ext>
              </a:extLst>
            </p:cNvPr>
            <p:cNvGrpSpPr/>
            <p:nvPr/>
          </p:nvGrpSpPr>
          <p:grpSpPr>
            <a:xfrm>
              <a:off x="11415365" y="345416"/>
              <a:ext cx="486908" cy="5666763"/>
              <a:chOff x="11415365" y="345416"/>
              <a:chExt cx="486908" cy="5666763"/>
            </a:xfrm>
          </p:grpSpPr>
          <p:pic>
            <p:nvPicPr>
              <p:cNvPr id="13" name="Рисунок 12">
                <a:extLst>
                  <a:ext uri="{FF2B5EF4-FFF2-40B4-BE49-F238E27FC236}">
                    <a16:creationId xmlns:a16="http://schemas.microsoft.com/office/drawing/2014/main" id="{936CA6F1-AA8B-BB45-8CFB-12B1BE2809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4" name="Рисунок 13">
                <a:extLst>
                  <a:ext uri="{FF2B5EF4-FFF2-40B4-BE49-F238E27FC236}">
                    <a16:creationId xmlns:a16="http://schemas.microsoft.com/office/drawing/2014/main" id="{57A47D21-E286-F454-5BC0-073DDE508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5" name="Рисунок 14">
                <a:extLst>
                  <a:ext uri="{FF2B5EF4-FFF2-40B4-BE49-F238E27FC236}">
                    <a16:creationId xmlns:a16="http://schemas.microsoft.com/office/drawing/2014/main" id="{6A91B471-49FE-188C-2F9E-28DB903452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6647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E985D6-160E-8DFE-0011-FBFFA4126140}"/>
              </a:ext>
            </a:extLst>
          </p:cNvPr>
          <p:cNvSpPr>
            <a:spLocks noGrp="1"/>
          </p:cNvSpPr>
          <p:nvPr>
            <p:ph type="title" hasCustomPrompt="1"/>
          </p:nvPr>
        </p:nvSpPr>
        <p:spPr/>
        <p:txBody>
          <a:bodyPr/>
          <a:lstStyle>
            <a:lvl1pPr>
              <a:defRPr/>
            </a:lvl1pPr>
          </a:lstStyle>
          <a:p>
            <a:r>
              <a:rPr lang="ru-RU" dirty="0" err="1"/>
              <a:t>Дякую</a:t>
            </a:r>
            <a:r>
              <a:rPr lang="ru-RU" dirty="0"/>
              <a:t> за </a:t>
            </a:r>
            <a:r>
              <a:rPr lang="ru-RU" dirty="0" err="1"/>
              <a:t>увагу</a:t>
            </a:r>
            <a:r>
              <a:rPr lang="ru-RU" dirty="0"/>
              <a:t>!</a:t>
            </a:r>
            <a:endParaRPr lang="ru-UA" dirty="0"/>
          </a:p>
        </p:txBody>
      </p:sp>
      <p:sp>
        <p:nvSpPr>
          <p:cNvPr id="3" name="Дата 2">
            <a:extLst>
              <a:ext uri="{FF2B5EF4-FFF2-40B4-BE49-F238E27FC236}">
                <a16:creationId xmlns:a16="http://schemas.microsoft.com/office/drawing/2014/main" id="{C9F297C2-4954-4946-7443-159F96C6D695}"/>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4" name="Нижний колонтитул 3">
            <a:extLst>
              <a:ext uri="{FF2B5EF4-FFF2-40B4-BE49-F238E27FC236}">
                <a16:creationId xmlns:a16="http://schemas.microsoft.com/office/drawing/2014/main" id="{C0EE7C51-B476-77F5-42EE-4D7310C769E6}"/>
              </a:ext>
            </a:extLst>
          </p:cNvPr>
          <p:cNvSpPr>
            <a:spLocks noGrp="1"/>
          </p:cNvSpPr>
          <p:nvPr>
            <p:ph type="ftr" sz="quarter" idx="11"/>
          </p:nvPr>
        </p:nvSpPr>
        <p:spPr/>
        <p:txBody>
          <a:bodyPr/>
          <a:lstStyle/>
          <a:p>
            <a:endParaRPr lang="ru-UA"/>
          </a:p>
        </p:txBody>
      </p:sp>
      <p:sp>
        <p:nvSpPr>
          <p:cNvPr id="5" name="Номер слайда 4">
            <a:extLst>
              <a:ext uri="{FF2B5EF4-FFF2-40B4-BE49-F238E27FC236}">
                <a16:creationId xmlns:a16="http://schemas.microsoft.com/office/drawing/2014/main" id="{86ACAA2F-645E-420A-3E30-CE5E2407EFB8}"/>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6" name="Группа 5">
            <a:extLst>
              <a:ext uri="{FF2B5EF4-FFF2-40B4-BE49-F238E27FC236}">
                <a16:creationId xmlns:a16="http://schemas.microsoft.com/office/drawing/2014/main" id="{052A48A6-CE9D-36B5-331E-C9FC56C7910E}"/>
              </a:ext>
            </a:extLst>
          </p:cNvPr>
          <p:cNvGrpSpPr/>
          <p:nvPr/>
        </p:nvGrpSpPr>
        <p:grpSpPr>
          <a:xfrm>
            <a:off x="11415365" y="345416"/>
            <a:ext cx="486908" cy="6519525"/>
            <a:chOff x="11415365" y="345416"/>
            <a:chExt cx="486908" cy="6519525"/>
          </a:xfrm>
        </p:grpSpPr>
        <p:sp>
          <p:nvSpPr>
            <p:cNvPr id="7" name="矩形 15">
              <a:extLst>
                <a:ext uri="{FF2B5EF4-FFF2-40B4-BE49-F238E27FC236}">
                  <a16:creationId xmlns:a16="http://schemas.microsoft.com/office/drawing/2014/main" id="{382BEF4E-29A4-147F-DC99-91D27652EC95}"/>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8" name="Группа 7">
              <a:extLst>
                <a:ext uri="{FF2B5EF4-FFF2-40B4-BE49-F238E27FC236}">
                  <a16:creationId xmlns:a16="http://schemas.microsoft.com/office/drawing/2014/main" id="{220F32D0-7F6C-BE91-A65D-441CB9C6A2F9}"/>
                </a:ext>
              </a:extLst>
            </p:cNvPr>
            <p:cNvGrpSpPr/>
            <p:nvPr/>
          </p:nvGrpSpPr>
          <p:grpSpPr>
            <a:xfrm>
              <a:off x="11415365" y="345416"/>
              <a:ext cx="486908" cy="5666763"/>
              <a:chOff x="11415365" y="345416"/>
              <a:chExt cx="486908" cy="5666763"/>
            </a:xfrm>
          </p:grpSpPr>
          <p:pic>
            <p:nvPicPr>
              <p:cNvPr id="9" name="Рисунок 8">
                <a:extLst>
                  <a:ext uri="{FF2B5EF4-FFF2-40B4-BE49-F238E27FC236}">
                    <a16:creationId xmlns:a16="http://schemas.microsoft.com/office/drawing/2014/main" id="{A25FD7F2-DD9C-BC79-C153-4CD0C64E13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0" name="Рисунок 9">
                <a:extLst>
                  <a:ext uri="{FF2B5EF4-FFF2-40B4-BE49-F238E27FC236}">
                    <a16:creationId xmlns:a16="http://schemas.microsoft.com/office/drawing/2014/main" id="{4FC55CDD-FBE6-88CC-5343-6AEB3AC233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1" name="Рисунок 10">
                <a:extLst>
                  <a:ext uri="{FF2B5EF4-FFF2-40B4-BE49-F238E27FC236}">
                    <a16:creationId xmlns:a16="http://schemas.microsoft.com/office/drawing/2014/main" id="{619EFB39-02A6-B648-587A-96A9C8522E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
        <p:nvSpPr>
          <p:cNvPr id="14" name="椭圆 6">
            <a:extLst>
              <a:ext uri="{FF2B5EF4-FFF2-40B4-BE49-F238E27FC236}">
                <a16:creationId xmlns:a16="http://schemas.microsoft.com/office/drawing/2014/main" id="{EAE35690-C8D4-5FE5-6227-01EFE5065A49}"/>
              </a:ext>
            </a:extLst>
          </p:cNvPr>
          <p:cNvSpPr/>
          <p:nvPr/>
        </p:nvSpPr>
        <p:spPr>
          <a:xfrm>
            <a:off x="838200" y="4035793"/>
            <a:ext cx="1277082" cy="1277082"/>
          </a:xfrm>
          <a:prstGeom prst="ellipse">
            <a:avLst/>
          </a:prstGeom>
          <a:noFill/>
          <a:ln w="28575">
            <a:solidFill>
              <a:srgbClr val="FFD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5" name="Freeform 103">
            <a:extLst>
              <a:ext uri="{FF2B5EF4-FFF2-40B4-BE49-F238E27FC236}">
                <a16:creationId xmlns:a16="http://schemas.microsoft.com/office/drawing/2014/main" id="{52ECF9EE-ACE3-3976-4C90-A7C6DAB08AC0}"/>
              </a:ext>
            </a:extLst>
          </p:cNvPr>
          <p:cNvSpPr>
            <a:spLocks noEditPoints="1"/>
          </p:cNvSpPr>
          <p:nvPr/>
        </p:nvSpPr>
        <p:spPr bwMode="auto">
          <a:xfrm>
            <a:off x="1296348" y="4378224"/>
            <a:ext cx="356343" cy="524723"/>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rgbClr val="FFD966"/>
          </a:solidFill>
          <a:ln w="9525">
            <a:noFill/>
            <a:round/>
          </a:ln>
        </p:spPr>
        <p:txBody>
          <a:bodyPr vert="horz" wrap="square" lIns="128580" tIns="64290" rIns="128580" bIns="64290" numCol="1" anchor="t" anchorCtr="0" compatLnSpc="1"/>
          <a:lstStyle/>
          <a:p>
            <a:pPr fontAlgn="base">
              <a:lnSpc>
                <a:spcPct val="120000"/>
              </a:lnSpc>
              <a:spcBef>
                <a:spcPct val="0"/>
              </a:spcBef>
              <a:spcAft>
                <a:spcPct val="0"/>
              </a:spcAft>
              <a:defRPr/>
            </a:pPr>
            <a:endParaRPr lang="en-US" sz="800" kern="0" dirty="0">
              <a:solidFill>
                <a:prstClr val="black"/>
              </a:solidFill>
              <a:latin typeface="字魂58号-创中黑" panose="00000500000000000000" pitchFamily="2" charset="-122"/>
              <a:ea typeface="字魂58号-创中黑" panose="00000500000000000000" pitchFamily="2" charset="-122"/>
              <a:sym typeface="Arial" panose="020B0604020202020204" pitchFamily="34" charset="0"/>
            </a:endParaRPr>
          </a:p>
        </p:txBody>
      </p:sp>
      <p:sp>
        <p:nvSpPr>
          <p:cNvPr id="16" name="椭圆 5">
            <a:extLst>
              <a:ext uri="{FF2B5EF4-FFF2-40B4-BE49-F238E27FC236}">
                <a16:creationId xmlns:a16="http://schemas.microsoft.com/office/drawing/2014/main" id="{04354F5D-F78F-677C-0B56-96D6F938C5D6}"/>
              </a:ext>
            </a:extLst>
          </p:cNvPr>
          <p:cNvSpPr/>
          <p:nvPr/>
        </p:nvSpPr>
        <p:spPr>
          <a:xfrm>
            <a:off x="838200" y="2551725"/>
            <a:ext cx="1277082" cy="1277082"/>
          </a:xfrm>
          <a:prstGeom prst="ellipse">
            <a:avLst/>
          </a:prstGeom>
          <a:noFill/>
          <a:ln w="28575">
            <a:solidFill>
              <a:srgbClr val="FFD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sp>
        <p:nvSpPr>
          <p:cNvPr id="17" name="Freeform 5">
            <a:extLst>
              <a:ext uri="{FF2B5EF4-FFF2-40B4-BE49-F238E27FC236}">
                <a16:creationId xmlns:a16="http://schemas.microsoft.com/office/drawing/2014/main" id="{5E0DD927-E41C-5435-8F44-A6333CDB0D3D}"/>
              </a:ext>
            </a:extLst>
          </p:cNvPr>
          <p:cNvSpPr>
            <a:spLocks noEditPoints="1"/>
          </p:cNvSpPr>
          <p:nvPr/>
        </p:nvSpPr>
        <p:spPr bwMode="auto">
          <a:xfrm>
            <a:off x="1250922" y="2934438"/>
            <a:ext cx="497749" cy="497749"/>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rgbClr val="FFD966"/>
          </a:solidFill>
          <a:ln w="9525">
            <a:noFill/>
            <a:round/>
          </a:ln>
        </p:spPr>
        <p:txBody>
          <a:bodyPr vert="horz" wrap="square" lIns="128580" tIns="64290" rIns="128580" bIns="64290" numCol="1" anchor="t" anchorCtr="0" compatLnSpc="1"/>
          <a:lstStyle/>
          <a:p>
            <a:pPr fontAlgn="base">
              <a:lnSpc>
                <a:spcPct val="120000"/>
              </a:lnSpc>
              <a:spcBef>
                <a:spcPct val="0"/>
              </a:spcBef>
              <a:spcAft>
                <a:spcPct val="0"/>
              </a:spcAft>
              <a:defRPr/>
            </a:pPr>
            <a:endParaRPr lang="en-US" sz="800" kern="0" dirty="0">
              <a:solidFill>
                <a:prstClr val="black"/>
              </a:solidFill>
              <a:latin typeface="字魂58号-创中黑" panose="00000500000000000000" pitchFamily="2" charset="-122"/>
              <a:ea typeface="字魂58号-创中黑" panose="00000500000000000000" pitchFamily="2" charset="-122"/>
              <a:sym typeface="Arial" panose="020B0604020202020204" pitchFamily="34" charset="0"/>
            </a:endParaRPr>
          </a:p>
        </p:txBody>
      </p:sp>
      <p:sp>
        <p:nvSpPr>
          <p:cNvPr id="18" name="TextBox 17">
            <a:extLst>
              <a:ext uri="{FF2B5EF4-FFF2-40B4-BE49-F238E27FC236}">
                <a16:creationId xmlns:a16="http://schemas.microsoft.com/office/drawing/2014/main" id="{B6CC7904-4CF2-6C4C-B803-B509E6BD0541}"/>
              </a:ext>
            </a:extLst>
          </p:cNvPr>
          <p:cNvSpPr txBox="1"/>
          <p:nvPr/>
        </p:nvSpPr>
        <p:spPr>
          <a:xfrm>
            <a:off x="2318165" y="2551725"/>
            <a:ext cx="2964772" cy="1200329"/>
          </a:xfrm>
          <a:prstGeom prst="rect">
            <a:avLst/>
          </a:prstGeom>
          <a:noFill/>
        </p:spPr>
        <p:txBody>
          <a:bodyPr wrap="square" rtlCol="0">
            <a:spAutoFit/>
          </a:bodyPr>
          <a:lstStyle/>
          <a:p>
            <a:r>
              <a:rPr lang="uk-UA" sz="2400" dirty="0"/>
              <a:t>Наші продукти:</a:t>
            </a:r>
          </a:p>
          <a:p>
            <a:r>
              <a:rPr lang="en-US" sz="2400" dirty="0">
                <a:solidFill>
                  <a:srgbClr val="FFC000"/>
                </a:solidFill>
                <a:hlinkClick r:id="rId3">
                  <a:extLst>
                    <a:ext uri="{A12FA001-AC4F-418D-AE19-62706E023703}">
                      <ahyp:hlinkClr xmlns:ahyp="http://schemas.microsoft.com/office/drawing/2018/hyperlinkcolor" val="tx"/>
                    </a:ext>
                  </a:extLst>
                </a:hlinkClick>
              </a:rPr>
              <a:t>esop.expertus.com.ua</a:t>
            </a:r>
            <a:endParaRPr lang="uk-UA" sz="2400" dirty="0">
              <a:solidFill>
                <a:srgbClr val="FFC000"/>
              </a:solidFill>
            </a:endParaRPr>
          </a:p>
          <a:p>
            <a:r>
              <a:rPr lang="en-US" sz="2400" dirty="0">
                <a:solidFill>
                  <a:srgbClr val="FFC000"/>
                </a:solidFill>
                <a:hlinkClick r:id="rId4">
                  <a:extLst>
                    <a:ext uri="{A12FA001-AC4F-418D-AE19-62706E023703}">
                      <ahyp:hlinkClr xmlns:ahyp="http://schemas.microsoft.com/office/drawing/2018/hyperlinkcolor" val="tx"/>
                    </a:ext>
                  </a:extLst>
                </a:hlinkClick>
              </a:rPr>
              <a:t>op.expertus.com.ua</a:t>
            </a:r>
            <a:endParaRPr lang="ru-UA" sz="2400" dirty="0">
              <a:solidFill>
                <a:srgbClr val="FFC000"/>
              </a:solidFill>
            </a:endParaRPr>
          </a:p>
        </p:txBody>
      </p:sp>
      <p:sp>
        <p:nvSpPr>
          <p:cNvPr id="19" name="TextBox 18">
            <a:extLst>
              <a:ext uri="{FF2B5EF4-FFF2-40B4-BE49-F238E27FC236}">
                <a16:creationId xmlns:a16="http://schemas.microsoft.com/office/drawing/2014/main" id="{50B5EE6F-B6AE-3E28-FD10-7D2A16BE6BFF}"/>
              </a:ext>
            </a:extLst>
          </p:cNvPr>
          <p:cNvSpPr txBox="1"/>
          <p:nvPr/>
        </p:nvSpPr>
        <p:spPr>
          <a:xfrm>
            <a:off x="2318165" y="4031740"/>
            <a:ext cx="4193777" cy="1200329"/>
          </a:xfrm>
          <a:prstGeom prst="rect">
            <a:avLst/>
          </a:prstGeom>
          <a:noFill/>
        </p:spPr>
        <p:txBody>
          <a:bodyPr wrap="none" rtlCol="0">
            <a:spAutoFit/>
          </a:bodyPr>
          <a:lstStyle/>
          <a:p>
            <a:r>
              <a:rPr lang="uk-UA" sz="2400" dirty="0"/>
              <a:t>З питань передплати:</a:t>
            </a:r>
          </a:p>
          <a:p>
            <a:r>
              <a:rPr lang="en-US" sz="2400" dirty="0">
                <a:solidFill>
                  <a:srgbClr val="FFC000"/>
                </a:solidFill>
                <a:hlinkClick r:id="rId5">
                  <a:extLst>
                    <a:ext uri="{A12FA001-AC4F-418D-AE19-62706E023703}">
                      <ahyp:hlinkClr xmlns:ahyp="http://schemas.microsoft.com/office/drawing/2018/hyperlinkcolor" val="tx"/>
                    </a:ext>
                  </a:extLst>
                </a:hlinkClick>
              </a:rPr>
              <a:t>shop.expertus.com.ua</a:t>
            </a:r>
            <a:r>
              <a:rPr lang="uk-UA" sz="2400" dirty="0">
                <a:solidFill>
                  <a:srgbClr val="FFC000"/>
                </a:solidFill>
              </a:rPr>
              <a:t> </a:t>
            </a:r>
            <a:br>
              <a:rPr lang="uk-UA" sz="2400" dirty="0">
                <a:solidFill>
                  <a:srgbClr val="FFC000"/>
                </a:solidFill>
              </a:rPr>
            </a:br>
            <a:r>
              <a:rPr lang="uk-UA" sz="2400" dirty="0">
                <a:solidFill>
                  <a:schemeClr val="tx1"/>
                </a:solidFill>
              </a:rPr>
              <a:t>або за номером </a:t>
            </a:r>
            <a:r>
              <a:rPr lang="uk-UA" sz="2400" dirty="0">
                <a:solidFill>
                  <a:srgbClr val="FFC000"/>
                </a:solidFill>
              </a:rPr>
              <a:t>0 800 21 23 12</a:t>
            </a:r>
            <a:endParaRPr lang="ru-UA" sz="2400" dirty="0">
              <a:solidFill>
                <a:srgbClr val="FFC000"/>
              </a:solidFill>
            </a:endParaRPr>
          </a:p>
        </p:txBody>
      </p:sp>
    </p:spTree>
    <p:extLst>
      <p:ext uri="{BB962C8B-B14F-4D97-AF65-F5344CB8AC3E}">
        <p14:creationId xmlns:p14="http://schemas.microsoft.com/office/powerpoint/2010/main" val="30964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F4EC850A-2DEC-B7B7-438B-62B179EE0200}"/>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3" name="Нижний колонтитул 2">
            <a:extLst>
              <a:ext uri="{FF2B5EF4-FFF2-40B4-BE49-F238E27FC236}">
                <a16:creationId xmlns:a16="http://schemas.microsoft.com/office/drawing/2014/main" id="{FAB36A26-A1CD-C89D-D14F-027D9B5CD11E}"/>
              </a:ext>
            </a:extLst>
          </p:cNvPr>
          <p:cNvSpPr>
            <a:spLocks noGrp="1"/>
          </p:cNvSpPr>
          <p:nvPr>
            <p:ph type="ftr" sz="quarter" idx="11"/>
          </p:nvPr>
        </p:nvSpPr>
        <p:spPr/>
        <p:txBody>
          <a:bodyPr/>
          <a:lstStyle/>
          <a:p>
            <a:endParaRPr lang="ru-UA"/>
          </a:p>
        </p:txBody>
      </p:sp>
      <p:sp>
        <p:nvSpPr>
          <p:cNvPr id="4" name="Номер слайда 3">
            <a:extLst>
              <a:ext uri="{FF2B5EF4-FFF2-40B4-BE49-F238E27FC236}">
                <a16:creationId xmlns:a16="http://schemas.microsoft.com/office/drawing/2014/main" id="{E5344184-0512-8242-0A89-E20D9E4AFFF0}"/>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5" name="Группа 4">
            <a:extLst>
              <a:ext uri="{FF2B5EF4-FFF2-40B4-BE49-F238E27FC236}">
                <a16:creationId xmlns:a16="http://schemas.microsoft.com/office/drawing/2014/main" id="{2D7075C2-267E-2BDC-010A-71980A33B67E}"/>
              </a:ext>
            </a:extLst>
          </p:cNvPr>
          <p:cNvGrpSpPr/>
          <p:nvPr/>
        </p:nvGrpSpPr>
        <p:grpSpPr>
          <a:xfrm>
            <a:off x="11415365" y="345416"/>
            <a:ext cx="486908" cy="6519525"/>
            <a:chOff x="11415365" y="345416"/>
            <a:chExt cx="486908" cy="6519525"/>
          </a:xfrm>
        </p:grpSpPr>
        <p:sp>
          <p:nvSpPr>
            <p:cNvPr id="6" name="矩形 15">
              <a:extLst>
                <a:ext uri="{FF2B5EF4-FFF2-40B4-BE49-F238E27FC236}">
                  <a16:creationId xmlns:a16="http://schemas.microsoft.com/office/drawing/2014/main" id="{6249F34A-CE51-4A7A-BCC9-ED3BC6BEC98D}"/>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7" name="Группа 6">
              <a:extLst>
                <a:ext uri="{FF2B5EF4-FFF2-40B4-BE49-F238E27FC236}">
                  <a16:creationId xmlns:a16="http://schemas.microsoft.com/office/drawing/2014/main" id="{C3865065-87E5-D330-2FC4-54277251A9C5}"/>
                </a:ext>
              </a:extLst>
            </p:cNvPr>
            <p:cNvGrpSpPr/>
            <p:nvPr/>
          </p:nvGrpSpPr>
          <p:grpSpPr>
            <a:xfrm>
              <a:off x="11415365" y="345416"/>
              <a:ext cx="486908" cy="5666763"/>
              <a:chOff x="11415365" y="345416"/>
              <a:chExt cx="486908" cy="5666763"/>
            </a:xfrm>
          </p:grpSpPr>
          <p:pic>
            <p:nvPicPr>
              <p:cNvPr id="8" name="Рисунок 7">
                <a:extLst>
                  <a:ext uri="{FF2B5EF4-FFF2-40B4-BE49-F238E27FC236}">
                    <a16:creationId xmlns:a16="http://schemas.microsoft.com/office/drawing/2014/main" id="{F4431F8F-D42D-6E4F-7211-A5A7A1AA03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9" name="Рисунок 8">
                <a:extLst>
                  <a:ext uri="{FF2B5EF4-FFF2-40B4-BE49-F238E27FC236}">
                    <a16:creationId xmlns:a16="http://schemas.microsoft.com/office/drawing/2014/main" id="{2E5E4693-124B-8547-BAB1-B1098EB26E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0" name="Рисунок 9">
                <a:extLst>
                  <a:ext uri="{FF2B5EF4-FFF2-40B4-BE49-F238E27FC236}">
                    <a16:creationId xmlns:a16="http://schemas.microsoft.com/office/drawing/2014/main" id="{610D6782-017D-6CB8-12CB-E75A51532A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pic>
        <p:nvPicPr>
          <p:cNvPr id="12" name="Рисунок 11">
            <a:extLst>
              <a:ext uri="{FF2B5EF4-FFF2-40B4-BE49-F238E27FC236}">
                <a16:creationId xmlns:a16="http://schemas.microsoft.com/office/drawing/2014/main" id="{85656E72-4837-D996-619F-DC02BBD62D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941"/>
            <a:ext cx="4986268" cy="6858000"/>
          </a:xfrm>
          <a:prstGeom prst="rect">
            <a:avLst/>
          </a:prstGeom>
        </p:spPr>
      </p:pic>
      <p:sp>
        <p:nvSpPr>
          <p:cNvPr id="13" name="TextBox 12">
            <a:extLst>
              <a:ext uri="{FF2B5EF4-FFF2-40B4-BE49-F238E27FC236}">
                <a16:creationId xmlns:a16="http://schemas.microsoft.com/office/drawing/2014/main" id="{A8F0B422-3303-A389-9729-89320CDDC149}"/>
              </a:ext>
            </a:extLst>
          </p:cNvPr>
          <p:cNvSpPr txBox="1"/>
          <p:nvPr/>
        </p:nvSpPr>
        <p:spPr>
          <a:xfrm>
            <a:off x="6271846" y="2152620"/>
            <a:ext cx="3329354" cy="369332"/>
          </a:xfrm>
          <a:prstGeom prst="rect">
            <a:avLst/>
          </a:prstGeom>
          <a:noFill/>
        </p:spPr>
        <p:txBody>
          <a:bodyPr wrap="square" rtlCol="0">
            <a:spAutoFit/>
          </a:bodyPr>
          <a:lstStyle/>
          <a:p>
            <a:r>
              <a:rPr lang="uk-UA" dirty="0"/>
              <a:t>текст</a:t>
            </a:r>
            <a:endParaRPr lang="ru-UA" dirty="0"/>
          </a:p>
        </p:txBody>
      </p:sp>
    </p:spTree>
    <p:extLst>
      <p:ext uri="{BB962C8B-B14F-4D97-AF65-F5344CB8AC3E}">
        <p14:creationId xmlns:p14="http://schemas.microsoft.com/office/powerpoint/2010/main" val="299452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EC8F6A-F200-25C6-262A-E7CB8ABD815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639770C1-807A-5E10-748D-C0FA575361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2DA8B826-B677-F0E0-3FA8-F14971B83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78B8C0F-70E9-EDF3-3DD3-229FB7B3C675}"/>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6" name="Нижний колонтитул 5">
            <a:extLst>
              <a:ext uri="{FF2B5EF4-FFF2-40B4-BE49-F238E27FC236}">
                <a16:creationId xmlns:a16="http://schemas.microsoft.com/office/drawing/2014/main" id="{6F70C2B1-54B4-EED0-97FE-5A3CF079C38D}"/>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9F7225FE-F29D-21D6-2C92-C25C929835D4}"/>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8" name="Группа 7">
            <a:extLst>
              <a:ext uri="{FF2B5EF4-FFF2-40B4-BE49-F238E27FC236}">
                <a16:creationId xmlns:a16="http://schemas.microsoft.com/office/drawing/2014/main" id="{BF54C291-8AC5-520E-E259-F8383023080D}"/>
              </a:ext>
            </a:extLst>
          </p:cNvPr>
          <p:cNvGrpSpPr/>
          <p:nvPr/>
        </p:nvGrpSpPr>
        <p:grpSpPr>
          <a:xfrm>
            <a:off x="11415365" y="345416"/>
            <a:ext cx="486908" cy="6519525"/>
            <a:chOff x="11415365" y="345416"/>
            <a:chExt cx="486908" cy="6519525"/>
          </a:xfrm>
        </p:grpSpPr>
        <p:sp>
          <p:nvSpPr>
            <p:cNvPr id="9" name="矩形 15">
              <a:extLst>
                <a:ext uri="{FF2B5EF4-FFF2-40B4-BE49-F238E27FC236}">
                  <a16:creationId xmlns:a16="http://schemas.microsoft.com/office/drawing/2014/main" id="{6B823445-E2DD-F884-1B22-2289E7838CB6}"/>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0" name="Группа 9">
              <a:extLst>
                <a:ext uri="{FF2B5EF4-FFF2-40B4-BE49-F238E27FC236}">
                  <a16:creationId xmlns:a16="http://schemas.microsoft.com/office/drawing/2014/main" id="{56C377C6-9257-260F-D1AE-68589D6A18ED}"/>
                </a:ext>
              </a:extLst>
            </p:cNvPr>
            <p:cNvGrpSpPr/>
            <p:nvPr/>
          </p:nvGrpSpPr>
          <p:grpSpPr>
            <a:xfrm>
              <a:off x="11415365" y="345416"/>
              <a:ext cx="486908" cy="5666763"/>
              <a:chOff x="11415365" y="345416"/>
              <a:chExt cx="486908" cy="5666763"/>
            </a:xfrm>
          </p:grpSpPr>
          <p:pic>
            <p:nvPicPr>
              <p:cNvPr id="11" name="Рисунок 10">
                <a:extLst>
                  <a:ext uri="{FF2B5EF4-FFF2-40B4-BE49-F238E27FC236}">
                    <a16:creationId xmlns:a16="http://schemas.microsoft.com/office/drawing/2014/main" id="{B601945C-ABA4-D35C-92EF-81F20298C0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2" name="Рисунок 11">
                <a:extLst>
                  <a:ext uri="{FF2B5EF4-FFF2-40B4-BE49-F238E27FC236}">
                    <a16:creationId xmlns:a16="http://schemas.microsoft.com/office/drawing/2014/main" id="{D137733F-3825-003A-ED47-66261F2530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3" name="Рисунок 12">
                <a:extLst>
                  <a:ext uri="{FF2B5EF4-FFF2-40B4-BE49-F238E27FC236}">
                    <a16:creationId xmlns:a16="http://schemas.microsoft.com/office/drawing/2014/main" id="{A98BB82B-F0A9-5FB8-F9FE-E3C4E962DF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174146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E83BA9-4778-313D-2D2B-ECD50C23CFA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1262570B-FA59-402E-B8DB-C03CBF21BD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ru-UA"/>
          </a:p>
        </p:txBody>
      </p:sp>
      <p:sp>
        <p:nvSpPr>
          <p:cNvPr id="4" name="Текст 3">
            <a:extLst>
              <a:ext uri="{FF2B5EF4-FFF2-40B4-BE49-F238E27FC236}">
                <a16:creationId xmlns:a16="http://schemas.microsoft.com/office/drawing/2014/main" id="{702B41DE-4193-DF8F-F7A1-F004DECD4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25A8335-E93D-7988-0019-3D24B8D6AB25}"/>
              </a:ext>
            </a:extLst>
          </p:cNvPr>
          <p:cNvSpPr>
            <a:spLocks noGrp="1"/>
          </p:cNvSpPr>
          <p:nvPr>
            <p:ph type="dt" sz="half" idx="10"/>
          </p:nvPr>
        </p:nvSpPr>
        <p:spPr/>
        <p:txBody>
          <a:bodyPr/>
          <a:lstStyle/>
          <a:p>
            <a:fld id="{EA6009B6-FD02-4E85-8709-A7B317CD1737}" type="datetimeFigureOut">
              <a:rPr lang="ru-UA" smtClean="0"/>
              <a:t>04.07.2023</a:t>
            </a:fld>
            <a:endParaRPr lang="ru-UA"/>
          </a:p>
        </p:txBody>
      </p:sp>
      <p:sp>
        <p:nvSpPr>
          <p:cNvPr id="6" name="Нижний колонтитул 5">
            <a:extLst>
              <a:ext uri="{FF2B5EF4-FFF2-40B4-BE49-F238E27FC236}">
                <a16:creationId xmlns:a16="http://schemas.microsoft.com/office/drawing/2014/main" id="{81A3E7F5-A78C-1D85-0002-3DA1DF5A1816}"/>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CD87EF28-68E2-B046-EF91-D19F70D61687}"/>
              </a:ext>
            </a:extLst>
          </p:cNvPr>
          <p:cNvSpPr>
            <a:spLocks noGrp="1"/>
          </p:cNvSpPr>
          <p:nvPr>
            <p:ph type="sldNum" sz="quarter" idx="12"/>
          </p:nvPr>
        </p:nvSpPr>
        <p:spPr/>
        <p:txBody>
          <a:bodyPr/>
          <a:lstStyle/>
          <a:p>
            <a:fld id="{63710EE0-704D-48E4-A92C-9EAB231ABCD3}" type="slidenum">
              <a:rPr lang="ru-UA" smtClean="0"/>
              <a:t>‹#›</a:t>
            </a:fld>
            <a:endParaRPr lang="ru-UA"/>
          </a:p>
        </p:txBody>
      </p:sp>
      <p:grpSp>
        <p:nvGrpSpPr>
          <p:cNvPr id="8" name="Группа 7">
            <a:extLst>
              <a:ext uri="{FF2B5EF4-FFF2-40B4-BE49-F238E27FC236}">
                <a16:creationId xmlns:a16="http://schemas.microsoft.com/office/drawing/2014/main" id="{73FE535B-C237-59A3-2C73-D8D3C7DDBE57}"/>
              </a:ext>
            </a:extLst>
          </p:cNvPr>
          <p:cNvGrpSpPr/>
          <p:nvPr/>
        </p:nvGrpSpPr>
        <p:grpSpPr>
          <a:xfrm>
            <a:off x="11415365" y="345416"/>
            <a:ext cx="486908" cy="6519525"/>
            <a:chOff x="11415365" y="345416"/>
            <a:chExt cx="486908" cy="6519525"/>
          </a:xfrm>
        </p:grpSpPr>
        <p:sp>
          <p:nvSpPr>
            <p:cNvPr id="9" name="矩形 15">
              <a:extLst>
                <a:ext uri="{FF2B5EF4-FFF2-40B4-BE49-F238E27FC236}">
                  <a16:creationId xmlns:a16="http://schemas.microsoft.com/office/drawing/2014/main" id="{4122F1B3-BFD4-52ED-4288-AA351403FC7F}"/>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10" name="Группа 9">
              <a:extLst>
                <a:ext uri="{FF2B5EF4-FFF2-40B4-BE49-F238E27FC236}">
                  <a16:creationId xmlns:a16="http://schemas.microsoft.com/office/drawing/2014/main" id="{D9B46706-8514-4590-DD41-99123B0ED40D}"/>
                </a:ext>
              </a:extLst>
            </p:cNvPr>
            <p:cNvGrpSpPr/>
            <p:nvPr/>
          </p:nvGrpSpPr>
          <p:grpSpPr>
            <a:xfrm>
              <a:off x="11415365" y="345416"/>
              <a:ext cx="486908" cy="5666763"/>
              <a:chOff x="11415365" y="345416"/>
              <a:chExt cx="486908" cy="5666763"/>
            </a:xfrm>
          </p:grpSpPr>
          <p:pic>
            <p:nvPicPr>
              <p:cNvPr id="11" name="Рисунок 10">
                <a:extLst>
                  <a:ext uri="{FF2B5EF4-FFF2-40B4-BE49-F238E27FC236}">
                    <a16:creationId xmlns:a16="http://schemas.microsoft.com/office/drawing/2014/main" id="{DB7F0CB2-07FD-B97C-7389-2582CCA49A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2" name="Рисунок 11">
                <a:extLst>
                  <a:ext uri="{FF2B5EF4-FFF2-40B4-BE49-F238E27FC236}">
                    <a16:creationId xmlns:a16="http://schemas.microsoft.com/office/drawing/2014/main" id="{3F0917FD-249B-D1FE-3696-9924255D93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3" name="Рисунок 12">
                <a:extLst>
                  <a:ext uri="{FF2B5EF4-FFF2-40B4-BE49-F238E27FC236}">
                    <a16:creationId xmlns:a16="http://schemas.microsoft.com/office/drawing/2014/main" id="{C6FCE7C1-175B-7BFB-713E-DD64440C0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Tree>
    <p:extLst>
      <p:ext uri="{BB962C8B-B14F-4D97-AF65-F5344CB8AC3E}">
        <p14:creationId xmlns:p14="http://schemas.microsoft.com/office/powerpoint/2010/main" val="44466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BD3172-A220-A8D4-7150-28B6212B0E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dirty="0"/>
              <a:t>Образец заголовка</a:t>
            </a:r>
            <a:endParaRPr lang="ru-UA" dirty="0"/>
          </a:p>
        </p:txBody>
      </p:sp>
      <p:sp>
        <p:nvSpPr>
          <p:cNvPr id="3" name="Текст 2">
            <a:extLst>
              <a:ext uri="{FF2B5EF4-FFF2-40B4-BE49-F238E27FC236}">
                <a16:creationId xmlns:a16="http://schemas.microsoft.com/office/drawing/2014/main" id="{8CE2FB56-7809-E055-0F0D-BC29BF9D7CA4}"/>
              </a:ext>
            </a:extLst>
          </p:cNvPr>
          <p:cNvSpPr>
            <a:spLocks noGrp="1"/>
          </p:cNvSpPr>
          <p:nvPr>
            <p:ph type="body" idx="1"/>
          </p:nvPr>
        </p:nvSpPr>
        <p:spPr>
          <a:xfrm>
            <a:off x="465221" y="1781664"/>
            <a:ext cx="10515600" cy="4351338"/>
          </a:xfrm>
          <a:prstGeom prst="rect">
            <a:avLst/>
          </a:prstGeom>
        </p:spPr>
        <p:txBody>
          <a:bodyPr vert="horz" lIns="91440" tIns="45720" rIns="91440" bIns="45720" rtlCol="0">
            <a:normAutofit/>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endParaRPr lang="ru-UA" dirty="0"/>
          </a:p>
        </p:txBody>
      </p:sp>
      <p:sp>
        <p:nvSpPr>
          <p:cNvPr id="4" name="Дата 3">
            <a:extLst>
              <a:ext uri="{FF2B5EF4-FFF2-40B4-BE49-F238E27FC236}">
                <a16:creationId xmlns:a16="http://schemas.microsoft.com/office/drawing/2014/main" id="{861D1DEB-5852-FCA8-C98B-9740FA14E1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6009B6-FD02-4E85-8709-A7B317CD1737}" type="datetimeFigureOut">
              <a:rPr lang="ru-UA" smtClean="0"/>
              <a:t>04.07.2023</a:t>
            </a:fld>
            <a:endParaRPr lang="ru-UA"/>
          </a:p>
        </p:txBody>
      </p:sp>
      <p:sp>
        <p:nvSpPr>
          <p:cNvPr id="5" name="Нижний колонтитул 4">
            <a:extLst>
              <a:ext uri="{FF2B5EF4-FFF2-40B4-BE49-F238E27FC236}">
                <a16:creationId xmlns:a16="http://schemas.microsoft.com/office/drawing/2014/main" id="{75E0F1DC-0550-DF3D-86FC-B949291512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a:extLst>
              <a:ext uri="{FF2B5EF4-FFF2-40B4-BE49-F238E27FC236}">
                <a16:creationId xmlns:a16="http://schemas.microsoft.com/office/drawing/2014/main" id="{644481CC-1816-00CB-C384-8C61A56BEC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10EE0-704D-48E4-A92C-9EAB231ABCD3}" type="slidenum">
              <a:rPr lang="ru-UA" smtClean="0"/>
              <a:t>‹#›</a:t>
            </a:fld>
            <a:endParaRPr lang="ru-UA"/>
          </a:p>
        </p:txBody>
      </p:sp>
      <p:grpSp>
        <p:nvGrpSpPr>
          <p:cNvPr id="7" name="Группа 6">
            <a:extLst>
              <a:ext uri="{FF2B5EF4-FFF2-40B4-BE49-F238E27FC236}">
                <a16:creationId xmlns:a16="http://schemas.microsoft.com/office/drawing/2014/main" id="{1C29407C-2931-54D4-2182-118F1CC93E24}"/>
              </a:ext>
            </a:extLst>
          </p:cNvPr>
          <p:cNvGrpSpPr/>
          <p:nvPr/>
        </p:nvGrpSpPr>
        <p:grpSpPr>
          <a:xfrm>
            <a:off x="11415365" y="345416"/>
            <a:ext cx="486908" cy="6519525"/>
            <a:chOff x="11415365" y="345416"/>
            <a:chExt cx="486908" cy="6519525"/>
          </a:xfrm>
        </p:grpSpPr>
        <p:sp>
          <p:nvSpPr>
            <p:cNvPr id="8" name="矩形 15">
              <a:extLst>
                <a:ext uri="{FF2B5EF4-FFF2-40B4-BE49-F238E27FC236}">
                  <a16:creationId xmlns:a16="http://schemas.microsoft.com/office/drawing/2014/main" id="{A3FBFF67-C33D-CE2A-DF6D-C2E080A65981}"/>
                </a:ext>
              </a:extLst>
            </p:cNvPr>
            <p:cNvSpPr/>
            <p:nvPr/>
          </p:nvSpPr>
          <p:spPr>
            <a:xfrm flipH="1">
              <a:off x="11678245" y="6263362"/>
              <a:ext cx="97066" cy="60157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字魂58号-创中黑" panose="00000500000000000000" pitchFamily="2" charset="-122"/>
                <a:ea typeface="字魂58号-创中黑" panose="00000500000000000000" pitchFamily="2" charset="-122"/>
              </a:endParaRPr>
            </a:p>
          </p:txBody>
        </p:sp>
        <p:grpSp>
          <p:nvGrpSpPr>
            <p:cNvPr id="9" name="Группа 8">
              <a:extLst>
                <a:ext uri="{FF2B5EF4-FFF2-40B4-BE49-F238E27FC236}">
                  <a16:creationId xmlns:a16="http://schemas.microsoft.com/office/drawing/2014/main" id="{28883282-5230-C98C-55AC-B9D462425156}"/>
                </a:ext>
              </a:extLst>
            </p:cNvPr>
            <p:cNvGrpSpPr/>
            <p:nvPr/>
          </p:nvGrpSpPr>
          <p:grpSpPr>
            <a:xfrm>
              <a:off x="11415365" y="345416"/>
              <a:ext cx="486908" cy="5666763"/>
              <a:chOff x="11415365" y="345416"/>
              <a:chExt cx="486908" cy="5666763"/>
            </a:xfrm>
          </p:grpSpPr>
          <p:pic>
            <p:nvPicPr>
              <p:cNvPr id="10" name="Рисунок 9">
                <a:extLst>
                  <a:ext uri="{FF2B5EF4-FFF2-40B4-BE49-F238E27FC236}">
                    <a16:creationId xmlns:a16="http://schemas.microsoft.com/office/drawing/2014/main" id="{DF1B456F-5164-ED39-4C60-A439B8B041CE}"/>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rot="5400000">
                <a:off x="11021399" y="778233"/>
                <a:ext cx="1313691" cy="448057"/>
              </a:xfrm>
              <a:prstGeom prst="rect">
                <a:avLst/>
              </a:prstGeom>
            </p:spPr>
          </p:pic>
          <p:pic>
            <p:nvPicPr>
              <p:cNvPr id="11" name="Рисунок 10">
                <a:extLst>
                  <a:ext uri="{FF2B5EF4-FFF2-40B4-BE49-F238E27FC236}">
                    <a16:creationId xmlns:a16="http://schemas.microsoft.com/office/drawing/2014/main" id="{9587FB60-976B-8818-09E8-DDA618DDB06E}"/>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rot="5400000">
                <a:off x="10982548" y="2954769"/>
                <a:ext cx="1313691" cy="448057"/>
              </a:xfrm>
              <a:prstGeom prst="rect">
                <a:avLst/>
              </a:prstGeom>
            </p:spPr>
          </p:pic>
          <p:pic>
            <p:nvPicPr>
              <p:cNvPr id="12" name="Рисунок 11">
                <a:extLst>
                  <a:ext uri="{FF2B5EF4-FFF2-40B4-BE49-F238E27FC236}">
                    <a16:creationId xmlns:a16="http://schemas.microsoft.com/office/drawing/2014/main" id="{40C002FF-94C8-122A-BEAD-009F5A939EC6}"/>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rot="5400000">
                <a:off x="11008032" y="5131305"/>
                <a:ext cx="1313691" cy="448057"/>
              </a:xfrm>
              <a:prstGeom prst="rect">
                <a:avLst/>
              </a:prstGeom>
            </p:spPr>
          </p:pic>
        </p:grpSp>
      </p:grpSp>
      <p:sp>
        <p:nvSpPr>
          <p:cNvPr id="14" name="椭圆 4">
            <a:extLst>
              <a:ext uri="{FF2B5EF4-FFF2-40B4-BE49-F238E27FC236}">
                <a16:creationId xmlns:a16="http://schemas.microsoft.com/office/drawing/2014/main" id="{B8E21622-EEA1-6E4F-FE47-668E9F55811C}"/>
              </a:ext>
            </a:extLst>
          </p:cNvPr>
          <p:cNvSpPr/>
          <p:nvPr/>
        </p:nvSpPr>
        <p:spPr>
          <a:xfrm>
            <a:off x="465221" y="345416"/>
            <a:ext cx="465221" cy="465221"/>
          </a:xfrm>
          <a:prstGeom prst="ellipse">
            <a:avLst/>
          </a:prstGeom>
          <a:solidFill>
            <a:srgbClr val="292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字魂58号-创中黑" panose="00000500000000000000" pitchFamily="2" charset="-122"/>
              <a:ea typeface="字魂58号-创中黑" panose="00000500000000000000" pitchFamily="2" charset="-122"/>
            </a:endParaRPr>
          </a:p>
        </p:txBody>
      </p:sp>
    </p:spTree>
    <p:extLst>
      <p:ext uri="{BB962C8B-B14F-4D97-AF65-F5344CB8AC3E}">
        <p14:creationId xmlns:p14="http://schemas.microsoft.com/office/powerpoint/2010/main" val="2208444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360000" indent="-228600" algn="l" defTabSz="914400" rtl="0" eaLnBrk="1" latinLnBrk="0" hangingPunct="1">
        <a:lnSpc>
          <a:spcPct val="9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15802E-5A9C-E91F-2286-7A6CF9EA444A}"/>
              </a:ext>
            </a:extLst>
          </p:cNvPr>
          <p:cNvSpPr>
            <a:spLocks noGrp="1"/>
          </p:cNvSpPr>
          <p:nvPr>
            <p:ph type="ctrTitle"/>
          </p:nvPr>
        </p:nvSpPr>
        <p:spPr/>
        <p:txBody>
          <a:bodyPr>
            <a:normAutofit fontScale="90000"/>
          </a:bodyPr>
          <a:lstStyle/>
          <a:p>
            <a:r>
              <a:rPr lang="ru-UA" sz="5300" b="1" dirty="0" err="1">
                <a:solidFill>
                  <a:srgbClr val="000000"/>
                </a:solidFill>
                <a:effectLst/>
                <a:ea typeface="Calibri" panose="020F0502020204030204" pitchFamily="34" charset="0"/>
                <a:cs typeface="Times New Roman" panose="02020603050405020304" pitchFamily="18" charset="0"/>
              </a:rPr>
              <a:t>Зміни</a:t>
            </a:r>
            <a:r>
              <a:rPr lang="ru-UA" sz="5300" b="1" dirty="0">
                <a:solidFill>
                  <a:srgbClr val="000000"/>
                </a:solidFill>
                <a:effectLst/>
                <a:ea typeface="Calibri" panose="020F0502020204030204" pitchFamily="34" charset="0"/>
                <a:cs typeface="Times New Roman" panose="02020603050405020304" pitchFamily="18" charset="0"/>
              </a:rPr>
              <a:t> в </a:t>
            </a:r>
            <a:r>
              <a:rPr lang="ru-UA" sz="5300" b="1" dirty="0" err="1">
                <a:solidFill>
                  <a:srgbClr val="000000"/>
                </a:solidFill>
                <a:effectLst/>
                <a:ea typeface="Calibri" panose="020F0502020204030204" pitchFamily="34" charset="0"/>
                <a:cs typeface="Times New Roman" panose="02020603050405020304" pitchFamily="18" charset="0"/>
              </a:rPr>
              <a:t>законодавстві</a:t>
            </a:r>
            <a:r>
              <a:rPr lang="ru-UA" sz="5300" b="1" dirty="0">
                <a:solidFill>
                  <a:srgbClr val="000000"/>
                </a:solidFill>
                <a:effectLst/>
                <a:ea typeface="Calibri" panose="020F0502020204030204" pitchFamily="34" charset="0"/>
                <a:cs typeface="Times New Roman" panose="02020603050405020304" pitchFamily="18" charset="0"/>
              </a:rPr>
              <a:t> з </a:t>
            </a:r>
            <a:r>
              <a:rPr lang="ru-UA" sz="5300" b="1" dirty="0" err="1">
                <a:solidFill>
                  <a:srgbClr val="000000"/>
                </a:solidFill>
                <a:effectLst/>
                <a:ea typeface="Calibri" panose="020F0502020204030204" pitchFamily="34" charset="0"/>
                <a:cs typeface="Times New Roman" panose="02020603050405020304" pitchFamily="18" charset="0"/>
              </a:rPr>
              <a:t>пожежної</a:t>
            </a:r>
            <a:r>
              <a:rPr lang="ru-UA" sz="5300" b="1" dirty="0">
                <a:solidFill>
                  <a:srgbClr val="000000"/>
                </a:solidFill>
                <a:effectLst/>
                <a:ea typeface="Calibri" panose="020F0502020204030204" pitchFamily="34" charset="0"/>
                <a:cs typeface="Times New Roman" panose="02020603050405020304" pitchFamily="18" charset="0"/>
              </a:rPr>
              <a:t> та </a:t>
            </a:r>
            <a:r>
              <a:rPr lang="ru-UA" sz="5300" b="1" dirty="0" err="1">
                <a:solidFill>
                  <a:srgbClr val="000000"/>
                </a:solidFill>
                <a:effectLst/>
                <a:ea typeface="Calibri" panose="020F0502020204030204" pitchFamily="34" charset="0"/>
                <a:cs typeface="Times New Roman" panose="02020603050405020304" pitchFamily="18" charset="0"/>
              </a:rPr>
              <a:t>техногенної</a:t>
            </a:r>
            <a:r>
              <a:rPr lang="ru-UA" sz="5300" b="1" dirty="0">
                <a:solidFill>
                  <a:srgbClr val="000000"/>
                </a:solidFill>
                <a:effectLst/>
                <a:ea typeface="Calibri" panose="020F0502020204030204" pitchFamily="34" charset="0"/>
                <a:cs typeface="Times New Roman" panose="02020603050405020304" pitchFamily="18" charset="0"/>
              </a:rPr>
              <a:t> </a:t>
            </a:r>
            <a:r>
              <a:rPr lang="ru-UA" sz="5300" b="1" dirty="0" err="1">
                <a:solidFill>
                  <a:srgbClr val="000000"/>
                </a:solidFill>
                <a:effectLst/>
                <a:ea typeface="Calibri" panose="020F0502020204030204" pitchFamily="34" charset="0"/>
                <a:cs typeface="Times New Roman" panose="02020603050405020304" pitchFamily="18" charset="0"/>
              </a:rPr>
              <a:t>безпеки</a:t>
            </a:r>
            <a:r>
              <a:rPr lang="ru-UA" sz="5300" b="1" dirty="0">
                <a:solidFill>
                  <a:srgbClr val="000000"/>
                </a:solidFill>
                <a:effectLst/>
                <a:ea typeface="Calibri" panose="020F0502020204030204" pitchFamily="34" charset="0"/>
                <a:cs typeface="Times New Roman" panose="02020603050405020304" pitchFamily="18" charset="0"/>
              </a:rPr>
              <a:t>: </a:t>
            </a:r>
            <a:br>
              <a:rPr lang="uk-UA" sz="5300" b="1" dirty="0">
                <a:solidFill>
                  <a:srgbClr val="000000"/>
                </a:solidFill>
                <a:effectLst/>
                <a:ea typeface="Calibri" panose="020F0502020204030204" pitchFamily="34" charset="0"/>
                <a:cs typeface="Times New Roman" panose="02020603050405020304" pitchFamily="18" charset="0"/>
              </a:rPr>
            </a:br>
            <a:r>
              <a:rPr lang="ru-UA" sz="5300" b="1" dirty="0">
                <a:solidFill>
                  <a:srgbClr val="000000"/>
                </a:solidFill>
                <a:effectLst/>
                <a:ea typeface="Calibri" panose="020F0502020204030204" pitchFamily="34" charset="0"/>
                <a:cs typeface="Times New Roman" panose="02020603050405020304" pitchFamily="18" charset="0"/>
              </a:rPr>
              <a:t>до </a:t>
            </a:r>
            <a:r>
              <a:rPr lang="ru-UA" sz="5300" b="1" dirty="0" err="1">
                <a:solidFill>
                  <a:srgbClr val="000000"/>
                </a:solidFill>
                <a:effectLst/>
                <a:ea typeface="Calibri" panose="020F0502020204030204" pitchFamily="34" charset="0"/>
                <a:cs typeface="Times New Roman" panose="02020603050405020304" pitchFamily="18" charset="0"/>
              </a:rPr>
              <a:t>чого</a:t>
            </a:r>
            <a:r>
              <a:rPr lang="ru-UA" sz="5300" b="1" dirty="0">
                <a:solidFill>
                  <a:srgbClr val="000000"/>
                </a:solidFill>
                <a:effectLst/>
                <a:ea typeface="Calibri" panose="020F0502020204030204" pitchFamily="34" charset="0"/>
                <a:cs typeface="Times New Roman" panose="02020603050405020304" pitchFamily="18" charset="0"/>
              </a:rPr>
              <a:t> </a:t>
            </a:r>
            <a:r>
              <a:rPr lang="ru-UA" sz="5300" b="1" dirty="0" err="1">
                <a:solidFill>
                  <a:srgbClr val="000000"/>
                </a:solidFill>
                <a:effectLst/>
                <a:ea typeface="Calibri" panose="020F0502020204030204" pitchFamily="34" charset="0"/>
                <a:cs typeface="Times New Roman" panose="02020603050405020304" pitchFamily="18" charset="0"/>
              </a:rPr>
              <a:t>готуватися</a:t>
            </a:r>
            <a:r>
              <a:rPr lang="ru-UA" sz="5300" b="1" dirty="0">
                <a:solidFill>
                  <a:srgbClr val="000000"/>
                </a:solidFill>
                <a:effectLst/>
                <a:ea typeface="Calibri" panose="020F0502020204030204" pitchFamily="34" charset="0"/>
                <a:cs typeface="Times New Roman" panose="02020603050405020304" pitchFamily="18" charset="0"/>
              </a:rPr>
              <a:t> </a:t>
            </a:r>
            <a:r>
              <a:rPr lang="ru-UA" sz="5300" b="1" dirty="0" err="1">
                <a:solidFill>
                  <a:srgbClr val="000000"/>
                </a:solidFill>
                <a:effectLst/>
                <a:ea typeface="Calibri" panose="020F0502020204030204" pitchFamily="34" charset="0"/>
                <a:cs typeface="Times New Roman" panose="02020603050405020304" pitchFamily="18" charset="0"/>
              </a:rPr>
              <a:t>підприємствам</a:t>
            </a:r>
            <a:br>
              <a:rPr lang="ru-UA" sz="1800" dirty="0">
                <a:effectLst/>
                <a:latin typeface="Calibri" panose="020F0502020204030204" pitchFamily="34" charset="0"/>
                <a:ea typeface="Calibri" panose="020F0502020204030204" pitchFamily="34" charset="0"/>
                <a:cs typeface="Times New Roman" panose="02020603050405020304" pitchFamily="18" charset="0"/>
              </a:rPr>
            </a:br>
            <a:endParaRPr lang="ru-UA" sz="4800" dirty="0">
              <a:latin typeface="+mn-lt"/>
            </a:endParaRPr>
          </a:p>
        </p:txBody>
      </p:sp>
      <p:sp>
        <p:nvSpPr>
          <p:cNvPr id="3" name="Подзаголовок 2">
            <a:extLst>
              <a:ext uri="{FF2B5EF4-FFF2-40B4-BE49-F238E27FC236}">
                <a16:creationId xmlns:a16="http://schemas.microsoft.com/office/drawing/2014/main" id="{101D595D-9112-B31B-A65D-3673FBB8C723}"/>
              </a:ext>
            </a:extLst>
          </p:cNvPr>
          <p:cNvSpPr>
            <a:spLocks noGrp="1"/>
          </p:cNvSpPr>
          <p:nvPr>
            <p:ph type="subTitle" idx="1"/>
          </p:nvPr>
        </p:nvSpPr>
        <p:spPr>
          <a:xfrm>
            <a:off x="1524000" y="4333874"/>
            <a:ext cx="9144000" cy="1533525"/>
          </a:xfrm>
        </p:spPr>
        <p:txBody>
          <a:bodyPr/>
          <a:lstStyle/>
          <a:p>
            <a:pPr algn="l"/>
            <a:r>
              <a:rPr lang="ru-RU" dirty="0" err="1"/>
              <a:t>Сп</a:t>
            </a:r>
            <a:r>
              <a:rPr lang="uk-UA" dirty="0" err="1"/>
              <a:t>ікер</a:t>
            </a:r>
            <a:r>
              <a:rPr lang="uk-UA" dirty="0"/>
              <a:t>:</a:t>
            </a:r>
          </a:p>
          <a:p>
            <a:pPr algn="l"/>
            <a:r>
              <a:rPr lang="uk-UA" dirty="0"/>
              <a:t>Анатолій РОЖКОВ, </a:t>
            </a:r>
            <a:r>
              <a:rPr lang="ru-RU" b="0" i="0" dirty="0" err="1">
                <a:solidFill>
                  <a:srgbClr val="222222"/>
                </a:solidFill>
                <a:effectLst/>
              </a:rPr>
              <a:t>експерт</a:t>
            </a:r>
            <a:r>
              <a:rPr lang="ru-RU" b="0" i="0" dirty="0">
                <a:solidFill>
                  <a:srgbClr val="222222"/>
                </a:solidFill>
                <a:effectLst/>
              </a:rPr>
              <a:t> </a:t>
            </a:r>
            <a:r>
              <a:rPr lang="ru-RU" b="0" i="0" dirty="0" err="1">
                <a:solidFill>
                  <a:srgbClr val="222222"/>
                </a:solidFill>
                <a:effectLst/>
              </a:rPr>
              <a:t>із</a:t>
            </a:r>
            <a:r>
              <a:rPr lang="ru-RU" b="0" i="0" dirty="0">
                <a:solidFill>
                  <a:srgbClr val="222222"/>
                </a:solidFill>
                <a:effectLst/>
              </a:rPr>
              <a:t> </a:t>
            </a:r>
            <a:r>
              <a:rPr lang="ru-RU" b="0" i="0" dirty="0" err="1">
                <a:solidFill>
                  <a:srgbClr val="222222"/>
                </a:solidFill>
                <a:effectLst/>
              </a:rPr>
              <a:t>питань</a:t>
            </a:r>
            <a:r>
              <a:rPr lang="ru-RU" b="0" i="0" dirty="0">
                <a:solidFill>
                  <a:srgbClr val="222222"/>
                </a:solidFill>
                <a:effectLst/>
              </a:rPr>
              <a:t> </a:t>
            </a:r>
            <a:r>
              <a:rPr lang="ru-RU" b="0" i="0" dirty="0" err="1">
                <a:solidFill>
                  <a:srgbClr val="222222"/>
                </a:solidFill>
                <a:effectLst/>
              </a:rPr>
              <a:t>пожежної</a:t>
            </a:r>
            <a:r>
              <a:rPr lang="ru-RU" b="0" i="0" dirty="0">
                <a:solidFill>
                  <a:srgbClr val="222222"/>
                </a:solidFill>
                <a:effectLst/>
              </a:rPr>
              <a:t> </a:t>
            </a:r>
          </a:p>
          <a:p>
            <a:pPr algn="l"/>
            <a:r>
              <a:rPr lang="ru-RU" b="0" i="0" dirty="0">
                <a:solidFill>
                  <a:srgbClr val="222222"/>
                </a:solidFill>
                <a:effectLst/>
              </a:rPr>
              <a:t>та </a:t>
            </a:r>
            <a:r>
              <a:rPr lang="ru-RU" b="0" i="0" dirty="0" err="1">
                <a:solidFill>
                  <a:srgbClr val="222222"/>
                </a:solidFill>
                <a:effectLst/>
              </a:rPr>
              <a:t>техногенної</a:t>
            </a:r>
            <a:r>
              <a:rPr lang="ru-RU" b="0" i="0" dirty="0">
                <a:solidFill>
                  <a:srgbClr val="222222"/>
                </a:solidFill>
                <a:effectLst/>
              </a:rPr>
              <a:t> </a:t>
            </a:r>
            <a:r>
              <a:rPr lang="ru-RU" b="0" i="0" dirty="0" err="1">
                <a:solidFill>
                  <a:srgbClr val="222222"/>
                </a:solidFill>
                <a:effectLst/>
              </a:rPr>
              <a:t>безпеки</a:t>
            </a:r>
            <a:endParaRPr lang="ru-UA" dirty="0"/>
          </a:p>
        </p:txBody>
      </p:sp>
    </p:spTree>
    <p:extLst>
      <p:ext uri="{BB962C8B-B14F-4D97-AF65-F5344CB8AC3E}">
        <p14:creationId xmlns:p14="http://schemas.microsoft.com/office/powerpoint/2010/main" val="4102953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3DA3BB-2325-E176-2066-6530633951AA}"/>
              </a:ext>
            </a:extLst>
          </p:cNvPr>
          <p:cNvSpPr>
            <a:spLocks noGrp="1"/>
          </p:cNvSpPr>
          <p:nvPr>
            <p:ph type="title"/>
          </p:nvPr>
        </p:nvSpPr>
        <p:spPr>
          <a:xfrm>
            <a:off x="838200" y="314325"/>
            <a:ext cx="10515600" cy="561975"/>
          </a:xfrm>
        </p:spPr>
        <p:txBody>
          <a:bodyPr>
            <a:normAutofit/>
          </a:bodyPr>
          <a:lstStyle/>
          <a:p>
            <a:pPr algn="ctr"/>
            <a:r>
              <a:rPr lang="uk-UA" sz="2600" b="1" dirty="0">
                <a:latin typeface="+mn-lt"/>
              </a:rPr>
              <a:t>Зміни у Кодексі: стаття 47</a:t>
            </a:r>
            <a:endParaRPr lang="ru-UA" sz="2600" dirty="0"/>
          </a:p>
        </p:txBody>
      </p:sp>
      <p:sp>
        <p:nvSpPr>
          <p:cNvPr id="3" name="Объект 2">
            <a:extLst>
              <a:ext uri="{FF2B5EF4-FFF2-40B4-BE49-F238E27FC236}">
                <a16:creationId xmlns:a16="http://schemas.microsoft.com/office/drawing/2014/main" id="{B81815FA-651F-58E4-C59D-04809650A6C2}"/>
              </a:ext>
            </a:extLst>
          </p:cNvPr>
          <p:cNvSpPr>
            <a:spLocks noGrp="1"/>
          </p:cNvSpPr>
          <p:nvPr>
            <p:ph idx="1"/>
          </p:nvPr>
        </p:nvSpPr>
        <p:spPr>
          <a:xfrm>
            <a:off x="495300" y="942975"/>
            <a:ext cx="10515600" cy="5286375"/>
          </a:xfrm>
        </p:spPr>
        <p:txBody>
          <a:bodyPr>
            <a:normAutofit fontScale="92500" lnSpcReduction="20000"/>
          </a:bodyPr>
          <a:lstStyle/>
          <a:p>
            <a:pPr marL="0" indent="0" algn="just">
              <a:lnSpc>
                <a:spcPct val="100000"/>
              </a:lnSpc>
              <a:buNone/>
            </a:pPr>
            <a:r>
              <a:rPr lang="uk-UA" sz="2600" dirty="0"/>
              <a:t>     3. </a:t>
            </a:r>
            <a:r>
              <a:rPr lang="uk-UA" sz="2600" b="1" dirty="0"/>
              <a:t>Комплексні перевірки є плановими і проводяться один раз на п’ять років </a:t>
            </a:r>
            <a:r>
              <a:rPr lang="uk-UA" sz="2600" dirty="0"/>
              <a:t>згідно з планом основних заходів цивільного захисту на відповідний календарний рік. Для здійснення контролю за станом усунення недоліків, виявлених під час комплексної перевірки, у наступному плановому році може бути проведена контрольна перевірка.</a:t>
            </a:r>
          </a:p>
          <a:p>
            <a:pPr marL="0" indent="0" algn="just">
              <a:lnSpc>
                <a:spcPct val="100000"/>
              </a:lnSpc>
              <a:buNone/>
            </a:pPr>
            <a:endParaRPr lang="ru-RU" sz="2600" dirty="0"/>
          </a:p>
          <a:p>
            <a:pPr marL="0" indent="0" algn="just">
              <a:lnSpc>
                <a:spcPct val="100000"/>
              </a:lnSpc>
              <a:buNone/>
            </a:pPr>
            <a:r>
              <a:rPr lang="uk-UA" sz="2600" dirty="0"/>
              <a:t>     4. Цільові перевірки проводяться з метою контролю виконання органами державної влади та органами місцевого самоврядування цільових завдань у разі виникнення або загрози виникнення надзвичайної ситуації, у тому числі масштабної пожежі, впровадження заходів цивільного захисту та життєзабезпечення населення, яке потрапляє в зону ураження.</a:t>
            </a:r>
          </a:p>
          <a:p>
            <a:pPr marL="0" indent="0" algn="just">
              <a:lnSpc>
                <a:spcPct val="100000"/>
              </a:lnSpc>
              <a:buNone/>
            </a:pPr>
            <a:endParaRPr lang="ru-RU" sz="2600" dirty="0"/>
          </a:p>
          <a:p>
            <a:pPr marL="0" indent="0" algn="just">
              <a:lnSpc>
                <a:spcPct val="100000"/>
              </a:lnSpc>
              <a:buNone/>
            </a:pPr>
            <a:r>
              <a:rPr lang="uk-UA" sz="2600" dirty="0"/>
              <a:t>    5. Порядок організації та здійснення контролю виконання органами державної влади та органами місцевого самоврядування вимог законодавства у сфері цивільного захисту затверджує Кабінет Міністрів України;</a:t>
            </a:r>
            <a:endParaRPr lang="ru-RU" sz="2600" dirty="0"/>
          </a:p>
          <a:p>
            <a:endParaRPr lang="ru-UA" dirty="0"/>
          </a:p>
        </p:txBody>
      </p:sp>
    </p:spTree>
    <p:extLst>
      <p:ext uri="{BB962C8B-B14F-4D97-AF65-F5344CB8AC3E}">
        <p14:creationId xmlns:p14="http://schemas.microsoft.com/office/powerpoint/2010/main" val="1856151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1E2D09-35AD-F811-F19A-40746BAC4536}"/>
              </a:ext>
            </a:extLst>
          </p:cNvPr>
          <p:cNvSpPr>
            <a:spLocks noGrp="1"/>
          </p:cNvSpPr>
          <p:nvPr>
            <p:ph type="title"/>
          </p:nvPr>
        </p:nvSpPr>
        <p:spPr>
          <a:xfrm>
            <a:off x="838200" y="365125"/>
            <a:ext cx="10515600" cy="835025"/>
          </a:xfrm>
        </p:spPr>
        <p:txBody>
          <a:bodyPr>
            <a:normAutofit/>
          </a:bodyPr>
          <a:lstStyle/>
          <a:p>
            <a:pPr algn="ctr"/>
            <a:r>
              <a:rPr lang="uk-UA" sz="2600" b="1" dirty="0">
                <a:latin typeface="+mn-lt"/>
              </a:rPr>
              <a:t>Зміни у Кодексі: стаття 55</a:t>
            </a:r>
            <a:endParaRPr lang="ru-UA" sz="2600" b="1" dirty="0">
              <a:latin typeface="+mn-lt"/>
            </a:endParaRPr>
          </a:p>
        </p:txBody>
      </p:sp>
      <p:sp>
        <p:nvSpPr>
          <p:cNvPr id="3" name="Объект 2">
            <a:extLst>
              <a:ext uri="{FF2B5EF4-FFF2-40B4-BE49-F238E27FC236}">
                <a16:creationId xmlns:a16="http://schemas.microsoft.com/office/drawing/2014/main" id="{B1166111-5765-A55A-A454-1566C87FC5B0}"/>
              </a:ext>
            </a:extLst>
          </p:cNvPr>
          <p:cNvSpPr>
            <a:spLocks noGrp="1"/>
          </p:cNvSpPr>
          <p:nvPr>
            <p:ph idx="1"/>
          </p:nvPr>
        </p:nvSpPr>
        <p:spPr>
          <a:xfrm>
            <a:off x="495300" y="1095375"/>
            <a:ext cx="10515600" cy="5305425"/>
          </a:xfrm>
        </p:spPr>
        <p:txBody>
          <a:bodyPr>
            <a:normAutofit fontScale="85000" lnSpcReduction="20000"/>
          </a:bodyPr>
          <a:lstStyle/>
          <a:p>
            <a:pPr marL="0" indent="0" algn="just">
              <a:buNone/>
            </a:pPr>
            <a:r>
              <a:rPr lang="uk-UA" dirty="0"/>
              <a:t> Зміни у статті 55 передбачають наступну редакцію </a:t>
            </a:r>
            <a:r>
              <a:rPr lang="uk-UA" dirty="0" err="1"/>
              <a:t>ії</a:t>
            </a:r>
            <a:r>
              <a:rPr lang="uk-UA" dirty="0"/>
              <a:t> основних положень:</a:t>
            </a:r>
          </a:p>
          <a:p>
            <a:pPr marL="0" indent="0" algn="just">
              <a:buNone/>
            </a:pPr>
            <a:r>
              <a:rPr lang="uk-UA" dirty="0"/>
              <a:t>    Забезпечення пожежної безпеки покладається на власника (власників) земельної ділянки та іншого об’єкта нерухомого майна або наймачів (орендарів) земельної ділянки та іншого об’єкта нерухомого майна, якщо це обумовлено договором найму (оренди), а також на керівника (керівників) суб’єкта господарювання, а щодо фізичних осіб – підприємців – особисто.</a:t>
            </a:r>
          </a:p>
          <a:p>
            <a:pPr marL="0" indent="0" algn="just">
              <a:buNone/>
            </a:pPr>
            <a:endParaRPr lang="ru-RU" dirty="0"/>
          </a:p>
          <a:p>
            <a:pPr marL="0" indent="0" algn="just">
              <a:buNone/>
            </a:pPr>
            <a:r>
              <a:rPr lang="uk-UA" dirty="0"/>
              <a:t>    Власники земельної ділянки та іншого об’єкта нерухомого майна або наймачі (орендарі) земельної ділянки та іншого об’єкта нерухомого майна, керівники суб’єктів господарювання та їх працівники (робітники), що порушують (не виконують) встановлені законодавством вимоги пожежної безпеки, несуть відповідальність відповідно до закону.</a:t>
            </a:r>
          </a:p>
          <a:p>
            <a:pPr marL="0" indent="0" algn="just">
              <a:buNone/>
            </a:pPr>
            <a:endParaRPr lang="ru-RU" dirty="0"/>
          </a:p>
          <a:p>
            <a:pPr marL="0" indent="0" algn="just">
              <a:buNone/>
            </a:pPr>
            <a:r>
              <a:rPr lang="uk-UA" dirty="0"/>
              <a:t>     У договорі про передачу в </a:t>
            </a:r>
            <a:r>
              <a:rPr lang="uk-UA" dirty="0" err="1"/>
              <a:t>найм</a:t>
            </a:r>
            <a:r>
              <a:rPr lang="uk-UA" dirty="0"/>
              <a:t> (оренду) об’єкта нерухомого майна повинні визначатися права та обов’язки сторін щодо забезпечення пожежної безпеки та відповідальність за порушення вимог пожежної безпеки на об’єкті найму (оренди).</a:t>
            </a:r>
            <a:endParaRPr lang="ru-UA" dirty="0"/>
          </a:p>
        </p:txBody>
      </p:sp>
    </p:spTree>
    <p:extLst>
      <p:ext uri="{BB962C8B-B14F-4D97-AF65-F5344CB8AC3E}">
        <p14:creationId xmlns:p14="http://schemas.microsoft.com/office/powerpoint/2010/main" val="2798582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3ED1A9-D7E6-2D80-EF72-2EDD13223E21}"/>
              </a:ext>
            </a:extLst>
          </p:cNvPr>
          <p:cNvSpPr>
            <a:spLocks noGrp="1"/>
          </p:cNvSpPr>
          <p:nvPr>
            <p:ph type="title"/>
          </p:nvPr>
        </p:nvSpPr>
        <p:spPr>
          <a:xfrm>
            <a:off x="838200" y="365126"/>
            <a:ext cx="10515600" cy="501650"/>
          </a:xfrm>
        </p:spPr>
        <p:txBody>
          <a:bodyPr>
            <a:normAutofit/>
          </a:bodyPr>
          <a:lstStyle/>
          <a:p>
            <a:pPr algn="ctr"/>
            <a:r>
              <a:rPr lang="uk-UA" sz="2600" b="1" dirty="0">
                <a:latin typeface="+mn-lt"/>
              </a:rPr>
              <a:t>Зміни у Кодексі: стаття 66</a:t>
            </a:r>
            <a:endParaRPr lang="ru-UA" sz="2600" dirty="0">
              <a:latin typeface="+mn-lt"/>
            </a:endParaRPr>
          </a:p>
        </p:txBody>
      </p:sp>
      <p:sp>
        <p:nvSpPr>
          <p:cNvPr id="3" name="Объект 2">
            <a:extLst>
              <a:ext uri="{FF2B5EF4-FFF2-40B4-BE49-F238E27FC236}">
                <a16:creationId xmlns:a16="http://schemas.microsoft.com/office/drawing/2014/main" id="{9D7850C0-FBC7-B5E5-A570-618D3CFCB46D}"/>
              </a:ext>
            </a:extLst>
          </p:cNvPr>
          <p:cNvSpPr>
            <a:spLocks noGrp="1"/>
          </p:cNvSpPr>
          <p:nvPr>
            <p:ph idx="1"/>
          </p:nvPr>
        </p:nvSpPr>
        <p:spPr>
          <a:xfrm>
            <a:off x="495300" y="1247775"/>
            <a:ext cx="10515600" cy="4848224"/>
          </a:xfrm>
        </p:spPr>
        <p:txBody>
          <a:bodyPr>
            <a:normAutofit/>
          </a:bodyPr>
          <a:lstStyle/>
          <a:p>
            <a:pPr marL="0" indent="0" algn="just">
              <a:buNone/>
            </a:pPr>
            <a:r>
              <a:rPr lang="uk-UA" sz="2400" dirty="0"/>
              <a:t>Стаття 66 Кодексу матиме назву: «Способи здійснення державного нагляду (контролю) у сфері пожежної та техногенної безпеки» і у ній, зокрема, буде зазначено:</a:t>
            </a:r>
          </a:p>
          <a:p>
            <a:pPr marL="0" indent="0" algn="just">
              <a:buNone/>
            </a:pPr>
            <a:r>
              <a:rPr lang="uk-UA" sz="2400" dirty="0"/>
              <a:t>    </a:t>
            </a:r>
            <a:r>
              <a:rPr lang="uk-UA" sz="2400" b="1" dirty="0"/>
              <a:t>Плановою перевіркою </a:t>
            </a:r>
            <a:r>
              <a:rPr lang="uk-UA" sz="2400" dirty="0"/>
              <a:t>є перевірка, передбачена річним планом перевірок об’єктів нагляду центрального органу виконавчої влади, що реалізує державну політику у сфері цивільного захисту, який затверджується не пізніше 1 грудня року, що передує плановому, керівником центрального органу виконавчої влади, що реалізує державну політику у сфері цивільного захисту, або його заступником.</a:t>
            </a:r>
          </a:p>
          <a:p>
            <a:pPr marL="0" indent="0" algn="just">
              <a:buNone/>
            </a:pPr>
            <a:r>
              <a:rPr lang="uk-UA" sz="2400" dirty="0"/>
              <a:t>    </a:t>
            </a:r>
            <a:r>
              <a:rPr lang="uk-UA" sz="2400" b="1" dirty="0"/>
              <a:t>Позаплановою перевіркою </a:t>
            </a:r>
            <a:r>
              <a:rPr lang="uk-UA" sz="2400" dirty="0"/>
              <a:t>є перевірка, не передбачена річним планом перевірок об’єктів нагляду центрального органу виконавчої влади, що реалізує державну політику у сфері цивільного захисту.</a:t>
            </a:r>
            <a:endParaRPr lang="ru-RU" sz="2400" dirty="0"/>
          </a:p>
          <a:p>
            <a:endParaRPr lang="ru-UA" dirty="0"/>
          </a:p>
        </p:txBody>
      </p:sp>
    </p:spTree>
    <p:extLst>
      <p:ext uri="{BB962C8B-B14F-4D97-AF65-F5344CB8AC3E}">
        <p14:creationId xmlns:p14="http://schemas.microsoft.com/office/powerpoint/2010/main" val="3771638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523BB3-D992-16A3-9B95-324A8AF5CF2D}"/>
              </a:ext>
            </a:extLst>
          </p:cNvPr>
          <p:cNvSpPr>
            <a:spLocks noGrp="1"/>
          </p:cNvSpPr>
          <p:nvPr>
            <p:ph type="title"/>
          </p:nvPr>
        </p:nvSpPr>
        <p:spPr>
          <a:xfrm>
            <a:off x="838200" y="365126"/>
            <a:ext cx="10515600" cy="806449"/>
          </a:xfrm>
        </p:spPr>
        <p:txBody>
          <a:bodyPr>
            <a:normAutofit/>
          </a:bodyPr>
          <a:lstStyle/>
          <a:p>
            <a:pPr algn="ctr"/>
            <a:r>
              <a:rPr lang="uk-UA" sz="2600" b="1" dirty="0">
                <a:latin typeface="+mn-lt"/>
              </a:rPr>
              <a:t>Зміни у Кодексі: стаття 66</a:t>
            </a:r>
            <a:endParaRPr lang="ru-UA" sz="2600" dirty="0"/>
          </a:p>
        </p:txBody>
      </p:sp>
      <p:sp>
        <p:nvSpPr>
          <p:cNvPr id="3" name="Объект 2">
            <a:extLst>
              <a:ext uri="{FF2B5EF4-FFF2-40B4-BE49-F238E27FC236}">
                <a16:creationId xmlns:a16="http://schemas.microsoft.com/office/drawing/2014/main" id="{A40065C4-9E15-E114-4C78-8176FFE65363}"/>
              </a:ext>
            </a:extLst>
          </p:cNvPr>
          <p:cNvSpPr>
            <a:spLocks noGrp="1"/>
          </p:cNvSpPr>
          <p:nvPr>
            <p:ph idx="1"/>
          </p:nvPr>
        </p:nvSpPr>
        <p:spPr>
          <a:xfrm>
            <a:off x="495300" y="1238250"/>
            <a:ext cx="10515600" cy="5114924"/>
          </a:xfrm>
        </p:spPr>
        <p:txBody>
          <a:bodyPr>
            <a:normAutofit lnSpcReduction="10000"/>
          </a:bodyPr>
          <a:lstStyle/>
          <a:p>
            <a:pPr marL="0" indent="0" algn="just">
              <a:buNone/>
            </a:pPr>
            <a:r>
              <a:rPr lang="uk-UA" sz="2400" dirty="0"/>
              <a:t>За наявності у суб’єктів господарювання  відокремлених підрозділів (філій, представництв), двох і більше об’єктів нагляду, організація та проведення їх планових, позапланових перевірок здійснюються окремо щодо кожного відокремленого підрозділу (філії, представництва) та об’єкта нагляду.</a:t>
            </a:r>
          </a:p>
          <a:p>
            <a:pPr marL="0" indent="0" algn="just">
              <a:buNone/>
            </a:pPr>
            <a:endParaRPr lang="ru-RU" sz="2400" dirty="0"/>
          </a:p>
          <a:p>
            <a:pPr marL="0" indent="0" algn="just">
              <a:buNone/>
            </a:pPr>
            <a:r>
              <a:rPr lang="uk-UA" sz="2400" dirty="0"/>
              <a:t>Проведення планової перевірки одного і того самого відокремленого підрозділу (філії, представництва) та об’єкта нагляду протягом одного планового періоду не допускається.</a:t>
            </a:r>
          </a:p>
          <a:p>
            <a:pPr marL="0" indent="0" algn="just">
              <a:buNone/>
            </a:pPr>
            <a:endParaRPr lang="ru-RU" sz="2400" dirty="0"/>
          </a:p>
          <a:p>
            <a:pPr marL="0" indent="0" algn="just">
              <a:buNone/>
            </a:pPr>
            <a:r>
              <a:rPr lang="uk-UA" sz="2400" dirty="0"/>
              <a:t>Здійснення більше ніж одного заходу державного нагляду (контролю) у сфері пожежної та техногенної безпеки щодо суб’єктів господарювання протягом одного планового періоду допускається за наявності у таких суб’єктів відокремлених підрозділів (філій, представництв), двох і більше об’єктів нагляду.</a:t>
            </a:r>
            <a:endParaRPr lang="ru-UA" sz="2400" dirty="0"/>
          </a:p>
        </p:txBody>
      </p:sp>
    </p:spTree>
    <p:extLst>
      <p:ext uri="{BB962C8B-B14F-4D97-AF65-F5344CB8AC3E}">
        <p14:creationId xmlns:p14="http://schemas.microsoft.com/office/powerpoint/2010/main" val="445783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176EE2-69DA-F547-A63A-621F3D72EA99}"/>
              </a:ext>
            </a:extLst>
          </p:cNvPr>
          <p:cNvSpPr>
            <a:spLocks noGrp="1"/>
          </p:cNvSpPr>
          <p:nvPr>
            <p:ph type="title"/>
          </p:nvPr>
        </p:nvSpPr>
        <p:spPr>
          <a:xfrm>
            <a:off x="838200" y="365125"/>
            <a:ext cx="10515600" cy="1054101"/>
          </a:xfrm>
        </p:spPr>
        <p:txBody>
          <a:bodyPr>
            <a:normAutofit/>
          </a:bodyPr>
          <a:lstStyle/>
          <a:p>
            <a:pPr algn="ctr"/>
            <a:r>
              <a:rPr lang="uk-UA" sz="2600" b="1" dirty="0">
                <a:latin typeface="+mn-lt"/>
              </a:rPr>
              <a:t>Зміни у Кодексі: стаття 66</a:t>
            </a:r>
            <a:endParaRPr lang="ru-UA" sz="2600" dirty="0"/>
          </a:p>
        </p:txBody>
      </p:sp>
      <p:sp>
        <p:nvSpPr>
          <p:cNvPr id="3" name="Объект 2">
            <a:extLst>
              <a:ext uri="{FF2B5EF4-FFF2-40B4-BE49-F238E27FC236}">
                <a16:creationId xmlns:a16="http://schemas.microsoft.com/office/drawing/2014/main" id="{84703EF3-2860-CA3B-307E-0699BDF5371E}"/>
              </a:ext>
            </a:extLst>
          </p:cNvPr>
          <p:cNvSpPr>
            <a:spLocks noGrp="1"/>
          </p:cNvSpPr>
          <p:nvPr>
            <p:ph idx="1"/>
          </p:nvPr>
        </p:nvSpPr>
        <p:spPr>
          <a:xfrm>
            <a:off x="495300" y="1638301"/>
            <a:ext cx="10515600" cy="4076700"/>
          </a:xfrm>
        </p:spPr>
        <p:txBody>
          <a:bodyPr>
            <a:normAutofit/>
          </a:bodyPr>
          <a:lstStyle/>
          <a:p>
            <a:pPr marL="0" indent="0">
              <a:lnSpc>
                <a:spcPct val="150000"/>
              </a:lnSpc>
              <a:buNone/>
            </a:pPr>
            <a:r>
              <a:rPr lang="uk-UA" sz="2400" dirty="0"/>
              <a:t>Якщо об’єкт нагляду перебуває у спільній власності (господарському віданні, оперативному управлінні, володінні чи користуванні) двох або більше суб’єктів господарювання, такі суб’єкти несуть солідарну відповідальність за дотримання вимог законодавства у сфері пожежної та техногенної безпеки на об’єкті нагляду, якщо інше не передбачено умовами договору між ними. Заходи державного нагляду (контролю) у сфері пожежної та техногенної безпеки здійснюються щодо таких суб’єктів одночасно.</a:t>
            </a:r>
            <a:endParaRPr lang="ru-RU" sz="2400" dirty="0"/>
          </a:p>
          <a:p>
            <a:endParaRPr lang="ru-UA" dirty="0"/>
          </a:p>
        </p:txBody>
      </p:sp>
    </p:spTree>
    <p:extLst>
      <p:ext uri="{BB962C8B-B14F-4D97-AF65-F5344CB8AC3E}">
        <p14:creationId xmlns:p14="http://schemas.microsoft.com/office/powerpoint/2010/main" val="1662649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0FCE88-702F-F4AD-FC78-86906339B355}"/>
              </a:ext>
            </a:extLst>
          </p:cNvPr>
          <p:cNvSpPr>
            <a:spLocks noGrp="1"/>
          </p:cNvSpPr>
          <p:nvPr>
            <p:ph type="title"/>
          </p:nvPr>
        </p:nvSpPr>
        <p:spPr>
          <a:xfrm>
            <a:off x="838200" y="365125"/>
            <a:ext cx="10515600" cy="682625"/>
          </a:xfrm>
        </p:spPr>
        <p:txBody>
          <a:bodyPr>
            <a:normAutofit/>
          </a:bodyPr>
          <a:lstStyle/>
          <a:p>
            <a:pPr algn="ctr"/>
            <a:r>
              <a:rPr lang="uk-UA" sz="2600" b="1" dirty="0">
                <a:latin typeface="+mn-lt"/>
              </a:rPr>
              <a:t>Зміни у Кодексі: стаття 68</a:t>
            </a:r>
            <a:endParaRPr lang="ru-UA" sz="2600" dirty="0">
              <a:latin typeface="+mn-lt"/>
            </a:endParaRPr>
          </a:p>
        </p:txBody>
      </p:sp>
      <p:sp>
        <p:nvSpPr>
          <p:cNvPr id="3" name="Объект 2">
            <a:extLst>
              <a:ext uri="{FF2B5EF4-FFF2-40B4-BE49-F238E27FC236}">
                <a16:creationId xmlns:a16="http://schemas.microsoft.com/office/drawing/2014/main" id="{1683BBBD-3D45-84D8-DB7F-D4BBDADAAFAC}"/>
              </a:ext>
            </a:extLst>
          </p:cNvPr>
          <p:cNvSpPr>
            <a:spLocks noGrp="1"/>
          </p:cNvSpPr>
          <p:nvPr>
            <p:ph idx="1"/>
          </p:nvPr>
        </p:nvSpPr>
        <p:spPr>
          <a:xfrm>
            <a:off x="495300" y="1390650"/>
            <a:ext cx="10515600" cy="4143375"/>
          </a:xfrm>
        </p:spPr>
        <p:txBody>
          <a:bodyPr>
            <a:noAutofit/>
          </a:bodyPr>
          <a:lstStyle/>
          <a:p>
            <a:pPr marL="0" indent="0">
              <a:lnSpc>
                <a:spcPct val="100000"/>
              </a:lnSpc>
              <a:buNone/>
            </a:pPr>
            <a:r>
              <a:rPr lang="uk-UA" sz="2400" dirty="0"/>
              <a:t>У змінах до  статті 68 Кодексу йдеться:</a:t>
            </a:r>
          </a:p>
          <a:p>
            <a:pPr marL="0" indent="0">
              <a:lnSpc>
                <a:spcPct val="100000"/>
              </a:lnSpc>
              <a:buNone/>
            </a:pPr>
            <a:r>
              <a:rPr lang="uk-UA" sz="2400" dirty="0"/>
              <a:t>	 «</a:t>
            </a:r>
            <a:r>
              <a:rPr lang="uk-UA" sz="2400" b="1" dirty="0"/>
              <a:t>відновлення роботи </a:t>
            </a:r>
            <a:r>
              <a:rPr lang="uk-UA" sz="2400" dirty="0"/>
              <a:t>зупинених внаслідок застосування заходів реагування підприємств, окремих виробництв, виробничих дільниць, агрегатів, експлуатації будівель, споруд, окремих приміщень, випуску та реалізації пожежонебезпечної продукції, систем та засобів протипожежного захисту суб’єктами господарювання </a:t>
            </a:r>
            <a:r>
              <a:rPr lang="uk-UA" sz="2400" b="1" dirty="0"/>
              <a:t>можливе після отримання </a:t>
            </a:r>
            <a:r>
              <a:rPr lang="uk-UA" sz="2400" dirty="0"/>
              <a:t>центральним органом виконавчої влади, що реалізує державну політику у сфері цивільного захисту, </a:t>
            </a:r>
            <a:r>
              <a:rPr lang="uk-UA" sz="2400" b="1" dirty="0"/>
              <a:t>повідомлення </a:t>
            </a:r>
            <a:r>
              <a:rPr lang="uk-UA" sz="2400" dirty="0"/>
              <a:t>суб’єкта господарювання </a:t>
            </a:r>
            <a:r>
              <a:rPr lang="uk-UA" sz="2400" b="1" dirty="0"/>
              <a:t>про усунення </a:t>
            </a:r>
            <a:r>
              <a:rPr lang="uk-UA" sz="2400" dirty="0"/>
              <a:t>ним усіх установлених порушень вимог законодавства у сфері пожежної та техногенної безпеки, що підтверджено відповідним актом перевірки».</a:t>
            </a:r>
            <a:endParaRPr lang="ru-UA" sz="2400" dirty="0"/>
          </a:p>
        </p:txBody>
      </p:sp>
    </p:spTree>
    <p:extLst>
      <p:ext uri="{BB962C8B-B14F-4D97-AF65-F5344CB8AC3E}">
        <p14:creationId xmlns:p14="http://schemas.microsoft.com/office/powerpoint/2010/main" val="3979588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DB7A31-1916-297E-2248-F9C5B7723224}"/>
              </a:ext>
            </a:extLst>
          </p:cNvPr>
          <p:cNvSpPr>
            <a:spLocks noGrp="1"/>
          </p:cNvSpPr>
          <p:nvPr>
            <p:ph type="title"/>
          </p:nvPr>
        </p:nvSpPr>
        <p:spPr/>
        <p:txBody>
          <a:bodyPr>
            <a:noAutofit/>
          </a:bodyPr>
          <a:lstStyle/>
          <a:p>
            <a:pPr algn="ctr"/>
            <a:r>
              <a:rPr lang="uk-UA" sz="2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Зміни до Закону України</a:t>
            </a:r>
            <a:br>
              <a:rPr lang="uk-UA" sz="2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uk-UA" sz="2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ru-RU" sz="2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uk-UA" sz="2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Про основні засади державного нагляду (контролю) </a:t>
            </a:r>
            <a:br>
              <a:rPr lang="uk-UA" sz="2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uk-UA" sz="2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у сфері господарської діяльності»</a:t>
            </a:r>
            <a:br>
              <a:rPr lang="ru-UA" sz="2600" dirty="0">
                <a:effectLst/>
                <a:latin typeface="Calibri" panose="020F0502020204030204" pitchFamily="34" charset="0"/>
                <a:ea typeface="Calibri" panose="020F0502020204030204" pitchFamily="34" charset="0"/>
                <a:cs typeface="Times New Roman" panose="02020603050405020304" pitchFamily="18" charset="0"/>
              </a:rPr>
            </a:br>
            <a:endParaRPr lang="ru-UA" sz="2600" dirty="0"/>
          </a:p>
        </p:txBody>
      </p:sp>
      <p:sp>
        <p:nvSpPr>
          <p:cNvPr id="3" name="Объект 2">
            <a:extLst>
              <a:ext uri="{FF2B5EF4-FFF2-40B4-BE49-F238E27FC236}">
                <a16:creationId xmlns:a16="http://schemas.microsoft.com/office/drawing/2014/main" id="{CC7F76E5-C47A-5BD3-4E1D-758DAA8269D4}"/>
              </a:ext>
            </a:extLst>
          </p:cNvPr>
          <p:cNvSpPr>
            <a:spLocks noGrp="1"/>
          </p:cNvSpPr>
          <p:nvPr>
            <p:ph idx="1"/>
          </p:nvPr>
        </p:nvSpPr>
        <p:spPr>
          <a:xfrm>
            <a:off x="495300" y="1857374"/>
            <a:ext cx="10515600" cy="4280267"/>
          </a:xfrm>
        </p:spPr>
        <p:txBody>
          <a:bodyPr/>
          <a:lstStyle/>
          <a:p>
            <a:pPr marL="0" indent="0" algn="just">
              <a:buNone/>
            </a:pPr>
            <a:r>
              <a:rPr lang="uk-UA" dirty="0"/>
              <a:t> </a:t>
            </a:r>
            <a:r>
              <a:rPr lang="uk-UA" sz="2400" dirty="0"/>
              <a:t>Стаття 3 доповнена:</a:t>
            </a:r>
          </a:p>
          <a:p>
            <a:pPr marL="0" indent="0" algn="just">
              <a:buNone/>
            </a:pPr>
            <a:r>
              <a:rPr lang="uk-UA" sz="2400" dirty="0"/>
              <a:t>	«органи державного нагляду (контролю), їх посадові особи проводять планові та позапланові заходи державного нагляду (контролю) за додержанням і законодавства у сфері пожежної та техногенної безпеки».</a:t>
            </a:r>
          </a:p>
          <a:p>
            <a:pPr marL="0" indent="0" algn="just">
              <a:buNone/>
            </a:pPr>
            <a:endParaRPr lang="ru-RU" sz="2400" dirty="0"/>
          </a:p>
          <a:p>
            <a:pPr marL="0" lvl="0" indent="0" algn="just">
              <a:buNone/>
            </a:pPr>
            <a:r>
              <a:rPr lang="uk-UA" sz="2400" dirty="0">
                <a:solidFill>
                  <a:prstClr val="black"/>
                </a:solidFill>
              </a:rPr>
              <a:t>     Стаття 6  доповнена:</a:t>
            </a:r>
          </a:p>
          <a:p>
            <a:pPr marL="0" lvl="0" indent="0" algn="just">
              <a:buNone/>
            </a:pPr>
            <a:r>
              <a:rPr lang="uk-UA" sz="2400" dirty="0">
                <a:solidFill>
                  <a:prstClr val="black"/>
                </a:solidFill>
              </a:rPr>
              <a:t>	«наступні підстави  для здійснення позапланових заходів: настання пожежі та за рішенням суду».</a:t>
            </a:r>
            <a:endParaRPr lang="ru-UA" sz="2400" dirty="0"/>
          </a:p>
        </p:txBody>
      </p:sp>
    </p:spTree>
    <p:extLst>
      <p:ext uri="{BB962C8B-B14F-4D97-AF65-F5344CB8AC3E}">
        <p14:creationId xmlns:p14="http://schemas.microsoft.com/office/powerpoint/2010/main" val="1006744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8BF163-F859-E95B-5BF7-7AB549E4F13E}"/>
              </a:ext>
            </a:extLst>
          </p:cNvPr>
          <p:cNvSpPr>
            <a:spLocks noGrp="1"/>
          </p:cNvSpPr>
          <p:nvPr>
            <p:ph type="title"/>
          </p:nvPr>
        </p:nvSpPr>
        <p:spPr>
          <a:xfrm>
            <a:off x="838200" y="365125"/>
            <a:ext cx="10515600" cy="1606549"/>
          </a:xfrm>
        </p:spPr>
        <p:txBody>
          <a:bodyPr>
            <a:normAutofit/>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6CFDDF18-DF27-2404-A9C6-14CFFD7AE7DA}"/>
              </a:ext>
            </a:extLst>
          </p:cNvPr>
          <p:cNvSpPr>
            <a:spLocks noGrp="1"/>
          </p:cNvSpPr>
          <p:nvPr>
            <p:ph idx="1"/>
          </p:nvPr>
        </p:nvSpPr>
        <p:spPr>
          <a:xfrm>
            <a:off x="495300" y="2095500"/>
            <a:ext cx="10515600" cy="4042141"/>
          </a:xfrm>
        </p:spPr>
        <p:txBody>
          <a:bodyPr/>
          <a:lstStyle/>
          <a:p>
            <a:pPr marL="0" indent="0" algn="just">
              <a:buNone/>
            </a:pPr>
            <a:r>
              <a:rPr lang="uk-UA" sz="2400" dirty="0"/>
              <a:t>Згідно зі </a:t>
            </a:r>
            <a:r>
              <a:rPr lang="uk-UA" sz="2400" dirty="0" err="1"/>
              <a:t>статеюі</a:t>
            </a:r>
            <a:r>
              <a:rPr lang="uk-UA" sz="2400" dirty="0"/>
              <a:t> 46</a:t>
            </a:r>
            <a:r>
              <a:rPr lang="uk-UA" sz="2400" baseline="30000" dirty="0"/>
              <a:t>1 </a:t>
            </a:r>
            <a:r>
              <a:rPr lang="uk-UA" sz="2400" dirty="0"/>
              <a:t>Кодексу цивільного захисту України аудит пожежної та техногенної безпеки (надалі – аудит) – це аналіз стану діяльності суб’єкта господарювання або іншої юридичної особи, що проводиться за його заявою, з метою виявлення, запобігання та усунення порушень вимог законодавства у сфері пожежної та техногенної безпеки.</a:t>
            </a:r>
          </a:p>
          <a:p>
            <a:pPr marL="0" indent="0" algn="just">
              <a:buNone/>
            </a:pPr>
            <a:endParaRPr lang="ru-RU" sz="2400" dirty="0"/>
          </a:p>
          <a:p>
            <a:pPr marL="0" indent="0" algn="just">
              <a:buNone/>
            </a:pPr>
            <a:r>
              <a:rPr lang="uk-UA" sz="2400" dirty="0"/>
              <a:t>2 травня 2023 року Постановою КМУ № 436 було затверджено Порядок проведення аудиту пожежної та техногенної безпеки. </a:t>
            </a:r>
            <a:endParaRPr lang="ru-RU" sz="2400" dirty="0"/>
          </a:p>
          <a:p>
            <a:pPr marL="0" indent="0">
              <a:buNone/>
            </a:pPr>
            <a:endParaRPr lang="ru-UA" dirty="0"/>
          </a:p>
        </p:txBody>
      </p:sp>
    </p:spTree>
    <p:extLst>
      <p:ext uri="{BB962C8B-B14F-4D97-AF65-F5344CB8AC3E}">
        <p14:creationId xmlns:p14="http://schemas.microsoft.com/office/powerpoint/2010/main" val="4272363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72ED03-AE50-42D7-B3B9-A434E1B3CAB2}"/>
              </a:ext>
            </a:extLst>
          </p:cNvPr>
          <p:cNvSpPr>
            <a:spLocks noGrp="1"/>
          </p:cNvSpPr>
          <p:nvPr>
            <p:ph type="title"/>
          </p:nvPr>
        </p:nvSpPr>
        <p:spPr>
          <a:xfrm>
            <a:off x="838200" y="365126"/>
            <a:ext cx="10515600" cy="806450"/>
          </a:xfrm>
        </p:spPr>
        <p:txBody>
          <a:bodyPr>
            <a:normAutofit/>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92BC7D43-2829-D3B2-CF65-E051C1B40C33}"/>
              </a:ext>
            </a:extLst>
          </p:cNvPr>
          <p:cNvSpPr>
            <a:spLocks noGrp="1"/>
          </p:cNvSpPr>
          <p:nvPr>
            <p:ph idx="1"/>
          </p:nvPr>
        </p:nvSpPr>
        <p:spPr>
          <a:xfrm>
            <a:off x="495300" y="1400176"/>
            <a:ext cx="10515600" cy="5162550"/>
          </a:xfrm>
        </p:spPr>
        <p:txBody>
          <a:bodyPr>
            <a:noAutofit/>
          </a:bodyPr>
          <a:lstStyle/>
          <a:p>
            <a:pPr marL="0" indent="0" algn="just">
              <a:lnSpc>
                <a:spcPct val="100000"/>
              </a:lnSpc>
              <a:buNone/>
            </a:pPr>
            <a:r>
              <a:rPr lang="uk-UA" sz="2400" b="1" dirty="0"/>
              <a:t>Аудит полягає </a:t>
            </a:r>
            <a:r>
              <a:rPr lang="uk-UA" sz="2400" dirty="0"/>
              <a:t>в аналізі відповідності вимогам законодавства у сфері пожежної та техногенної безпеки будинків, споруд, у тому числі:</a:t>
            </a:r>
          </a:p>
          <a:p>
            <a:pPr algn="l">
              <a:lnSpc>
                <a:spcPct val="100000"/>
              </a:lnSpc>
              <a:buFont typeface="Arial" panose="020B0604020202020204" pitchFamily="34" charset="0"/>
              <a:buChar char="•"/>
            </a:pPr>
            <a:r>
              <a:rPr lang="ru-RU" sz="2400" b="0" i="0" dirty="0" err="1">
                <a:solidFill>
                  <a:srgbClr val="222222"/>
                </a:solidFill>
                <a:effectLst/>
              </a:rPr>
              <a:t>об’єктів</a:t>
            </a:r>
            <a:r>
              <a:rPr lang="ru-RU" sz="2400" b="0" i="0" dirty="0">
                <a:solidFill>
                  <a:srgbClr val="222222"/>
                </a:solidFill>
                <a:effectLst/>
              </a:rPr>
              <a:t> </a:t>
            </a:r>
            <a:r>
              <a:rPr lang="ru-RU" sz="2400" b="0" i="0" dirty="0" err="1">
                <a:solidFill>
                  <a:srgbClr val="222222"/>
                </a:solidFill>
                <a:effectLst/>
              </a:rPr>
              <a:t>будівництва</a:t>
            </a:r>
            <a:r>
              <a:rPr lang="ru-RU" sz="2400" b="0" i="0" dirty="0">
                <a:solidFill>
                  <a:srgbClr val="222222"/>
                </a:solidFill>
                <a:effectLst/>
              </a:rPr>
              <a:t>, </a:t>
            </a:r>
            <a:r>
              <a:rPr lang="ru-RU" sz="2400" b="0" i="0" dirty="0" err="1">
                <a:solidFill>
                  <a:srgbClr val="222222"/>
                </a:solidFill>
                <a:effectLst/>
              </a:rPr>
              <a:t>їхніх</a:t>
            </a:r>
            <a:r>
              <a:rPr lang="ru-RU" sz="2400" b="0" i="0" dirty="0">
                <a:solidFill>
                  <a:srgbClr val="222222"/>
                </a:solidFill>
                <a:effectLst/>
              </a:rPr>
              <a:t> </a:t>
            </a:r>
            <a:r>
              <a:rPr lang="ru-RU" sz="2400" b="0" i="0" dirty="0" err="1">
                <a:solidFill>
                  <a:srgbClr val="222222"/>
                </a:solidFill>
                <a:effectLst/>
              </a:rPr>
              <a:t>комплексів</a:t>
            </a:r>
            <a:r>
              <a:rPr lang="ru-RU" sz="2400" b="0" i="0" dirty="0">
                <a:solidFill>
                  <a:srgbClr val="222222"/>
                </a:solidFill>
                <a:effectLst/>
              </a:rPr>
              <a:t> та/</a:t>
            </a:r>
            <a:r>
              <a:rPr lang="ru-RU" sz="2400" b="0" i="0" dirty="0" err="1">
                <a:solidFill>
                  <a:srgbClr val="222222"/>
                </a:solidFill>
                <a:effectLst/>
              </a:rPr>
              <a:t>або</a:t>
            </a:r>
            <a:r>
              <a:rPr lang="ru-RU" sz="2400" b="0" i="0" dirty="0">
                <a:solidFill>
                  <a:srgbClr val="222222"/>
                </a:solidFill>
                <a:effectLst/>
              </a:rPr>
              <a:t> </a:t>
            </a:r>
            <a:r>
              <a:rPr lang="ru-RU" sz="2400" b="0" i="0" dirty="0" err="1">
                <a:solidFill>
                  <a:srgbClr val="222222"/>
                </a:solidFill>
                <a:effectLst/>
              </a:rPr>
              <a:t>частин</a:t>
            </a:r>
            <a:r>
              <a:rPr lang="ru-RU" sz="2400" b="0" i="0" dirty="0">
                <a:solidFill>
                  <a:srgbClr val="222222"/>
                </a:solidFill>
                <a:effectLst/>
              </a:rPr>
              <a:t> будь-</a:t>
            </a:r>
            <a:r>
              <a:rPr lang="ru-RU" sz="2400" b="0" i="0" dirty="0" err="1">
                <a:solidFill>
                  <a:srgbClr val="222222"/>
                </a:solidFill>
                <a:effectLst/>
              </a:rPr>
              <a:t>якого</a:t>
            </a:r>
            <a:r>
              <a:rPr lang="ru-RU" sz="2400" b="0" i="0" dirty="0">
                <a:solidFill>
                  <a:srgbClr val="222222"/>
                </a:solidFill>
                <a:effectLst/>
              </a:rPr>
              <a:t> </a:t>
            </a:r>
            <a:r>
              <a:rPr lang="ru-RU" sz="2400" b="0" i="0" dirty="0" err="1">
                <a:solidFill>
                  <a:srgbClr val="222222"/>
                </a:solidFill>
                <a:effectLst/>
              </a:rPr>
              <a:t>призначення</a:t>
            </a:r>
            <a:r>
              <a:rPr lang="ru-RU" sz="2400" b="0" i="0" dirty="0">
                <a:solidFill>
                  <a:srgbClr val="222222"/>
                </a:solidFill>
                <a:effectLst/>
              </a:rPr>
              <a:t> і </a:t>
            </a:r>
            <a:r>
              <a:rPr lang="ru-RU" sz="2400" b="0" i="0" dirty="0" err="1">
                <a:solidFill>
                  <a:srgbClr val="222222"/>
                </a:solidFill>
                <a:effectLst/>
              </a:rPr>
              <a:t>форми</a:t>
            </a:r>
            <a:r>
              <a:rPr lang="ru-RU" sz="2400" b="0" i="0" dirty="0">
                <a:solidFill>
                  <a:srgbClr val="222222"/>
                </a:solidFill>
                <a:effectLst/>
              </a:rPr>
              <a:t> </a:t>
            </a:r>
            <a:r>
              <a:rPr lang="ru-RU" sz="2400" b="0" i="0" dirty="0" err="1">
                <a:solidFill>
                  <a:srgbClr val="222222"/>
                </a:solidFill>
                <a:effectLst/>
              </a:rPr>
              <a:t>власності</a:t>
            </a:r>
            <a:r>
              <a:rPr lang="ru-RU" sz="2400" b="0" i="0" dirty="0">
                <a:solidFill>
                  <a:srgbClr val="222222"/>
                </a:solidFill>
                <a:effectLst/>
              </a:rPr>
              <a:t>;</a:t>
            </a:r>
          </a:p>
          <a:p>
            <a:pPr algn="l">
              <a:lnSpc>
                <a:spcPct val="100000"/>
              </a:lnSpc>
              <a:buFont typeface="Arial" panose="020B0604020202020204" pitchFamily="34" charset="0"/>
              <a:buChar char="•"/>
            </a:pPr>
            <a:r>
              <a:rPr lang="ru-RU" sz="2400" b="0" i="0" dirty="0" err="1">
                <a:solidFill>
                  <a:srgbClr val="222222"/>
                </a:solidFill>
                <a:effectLst/>
              </a:rPr>
              <a:t>територій</a:t>
            </a:r>
            <a:r>
              <a:rPr lang="ru-RU" sz="2400" b="0" i="0" dirty="0">
                <a:solidFill>
                  <a:srgbClr val="222222"/>
                </a:solidFill>
                <a:effectLst/>
              </a:rPr>
              <a:t>;</a:t>
            </a:r>
          </a:p>
          <a:p>
            <a:pPr algn="l">
              <a:lnSpc>
                <a:spcPct val="100000"/>
              </a:lnSpc>
              <a:buFont typeface="Arial" panose="020B0604020202020204" pitchFamily="34" charset="0"/>
              <a:buChar char="•"/>
            </a:pPr>
            <a:r>
              <a:rPr lang="ru-RU" sz="2400" b="0" i="0" dirty="0">
                <a:solidFill>
                  <a:srgbClr val="222222"/>
                </a:solidFill>
                <a:effectLst/>
              </a:rPr>
              <a:t>систем (</a:t>
            </a:r>
            <a:r>
              <a:rPr lang="ru-RU" sz="2400" b="0" i="0" dirty="0" err="1">
                <a:solidFill>
                  <a:srgbClr val="222222"/>
                </a:solidFill>
                <a:effectLst/>
              </a:rPr>
              <a:t>засобів</a:t>
            </a:r>
            <a:r>
              <a:rPr lang="ru-RU" sz="2400" b="0" i="0" dirty="0">
                <a:solidFill>
                  <a:srgbClr val="222222"/>
                </a:solidFill>
                <a:effectLst/>
              </a:rPr>
              <a:t>) </a:t>
            </a:r>
            <a:r>
              <a:rPr lang="ru-RU" sz="2400" b="0" i="0" dirty="0" err="1">
                <a:solidFill>
                  <a:srgbClr val="222222"/>
                </a:solidFill>
                <a:effectLst/>
              </a:rPr>
              <a:t>протипожежного</a:t>
            </a:r>
            <a:r>
              <a:rPr lang="ru-RU" sz="2400" b="0" i="0" dirty="0">
                <a:solidFill>
                  <a:srgbClr val="222222"/>
                </a:solidFill>
                <a:effectLst/>
              </a:rPr>
              <a:t> </a:t>
            </a:r>
            <a:r>
              <a:rPr lang="ru-RU" sz="2400" b="0" i="0" dirty="0" err="1">
                <a:solidFill>
                  <a:srgbClr val="222222"/>
                </a:solidFill>
                <a:effectLst/>
              </a:rPr>
              <a:t>захисту</a:t>
            </a:r>
            <a:r>
              <a:rPr lang="ru-RU" sz="2400" b="0" i="0" dirty="0">
                <a:solidFill>
                  <a:srgbClr val="222222"/>
                </a:solidFill>
                <a:effectLst/>
              </a:rPr>
              <a:t>;</a:t>
            </a:r>
          </a:p>
          <a:p>
            <a:pPr algn="l">
              <a:lnSpc>
                <a:spcPct val="100000"/>
              </a:lnSpc>
              <a:buFont typeface="Arial" panose="020B0604020202020204" pitchFamily="34" charset="0"/>
              <a:buChar char="•"/>
            </a:pPr>
            <a:r>
              <a:rPr lang="ru-RU" sz="2400" b="0" i="0" dirty="0" err="1">
                <a:solidFill>
                  <a:srgbClr val="222222"/>
                </a:solidFill>
                <a:effectLst/>
              </a:rPr>
              <a:t>автоматизованих</a:t>
            </a:r>
            <a:r>
              <a:rPr lang="ru-RU" sz="2400" b="0" i="0" dirty="0">
                <a:solidFill>
                  <a:srgbClr val="222222"/>
                </a:solidFill>
                <a:effectLst/>
              </a:rPr>
              <a:t> систем </a:t>
            </a:r>
            <a:r>
              <a:rPr lang="ru-RU" sz="2400" b="0" i="0" dirty="0" err="1">
                <a:solidFill>
                  <a:srgbClr val="222222"/>
                </a:solidFill>
                <a:effectLst/>
              </a:rPr>
              <a:t>раннього</a:t>
            </a:r>
            <a:r>
              <a:rPr lang="ru-RU" sz="2400" b="0" i="0" dirty="0">
                <a:solidFill>
                  <a:srgbClr val="222222"/>
                </a:solidFill>
                <a:effectLst/>
              </a:rPr>
              <a:t> </a:t>
            </a:r>
            <a:r>
              <a:rPr lang="ru-RU" sz="2400" b="0" i="0" dirty="0" err="1">
                <a:solidFill>
                  <a:srgbClr val="222222"/>
                </a:solidFill>
                <a:effectLst/>
              </a:rPr>
              <a:t>виявлення</a:t>
            </a:r>
            <a:r>
              <a:rPr lang="ru-RU" sz="2400" b="0" i="0" dirty="0">
                <a:solidFill>
                  <a:srgbClr val="222222"/>
                </a:solidFill>
                <a:effectLst/>
              </a:rPr>
              <a:t> </a:t>
            </a:r>
            <a:r>
              <a:rPr lang="ru-RU" sz="2400" b="0" i="0" dirty="0" err="1">
                <a:solidFill>
                  <a:srgbClr val="222222"/>
                </a:solidFill>
                <a:effectLst/>
              </a:rPr>
              <a:t>загрози</a:t>
            </a:r>
            <a:r>
              <a:rPr lang="ru-RU" sz="2400" b="0" i="0" dirty="0">
                <a:solidFill>
                  <a:srgbClr val="222222"/>
                </a:solidFill>
                <a:effectLst/>
              </a:rPr>
              <a:t> </a:t>
            </a:r>
            <a:r>
              <a:rPr lang="ru-RU" sz="2400" b="0" i="0" dirty="0" err="1">
                <a:solidFill>
                  <a:srgbClr val="222222"/>
                </a:solidFill>
                <a:effectLst/>
              </a:rPr>
              <a:t>надзвичайних</a:t>
            </a:r>
            <a:r>
              <a:rPr lang="ru-RU" sz="2400" b="0" i="0" dirty="0">
                <a:solidFill>
                  <a:srgbClr val="222222"/>
                </a:solidFill>
                <a:effectLst/>
              </a:rPr>
              <a:t> </a:t>
            </a:r>
            <a:r>
              <a:rPr lang="ru-RU" sz="2400" b="0" i="0" dirty="0" err="1">
                <a:solidFill>
                  <a:srgbClr val="222222"/>
                </a:solidFill>
                <a:effectLst/>
              </a:rPr>
              <a:t>ситуацій</a:t>
            </a:r>
            <a:r>
              <a:rPr lang="ru-RU" sz="2400" b="0" i="0" dirty="0">
                <a:solidFill>
                  <a:srgbClr val="222222"/>
                </a:solidFill>
                <a:effectLst/>
              </a:rPr>
              <a:t> і </a:t>
            </a:r>
            <a:r>
              <a:rPr lang="ru-RU" sz="2400" b="0" i="0" dirty="0" err="1">
                <a:solidFill>
                  <a:srgbClr val="222222"/>
                </a:solidFill>
                <a:effectLst/>
              </a:rPr>
              <a:t>оповіщення</a:t>
            </a:r>
            <a:r>
              <a:rPr lang="ru-RU" sz="2400" b="0" i="0" dirty="0">
                <a:solidFill>
                  <a:srgbClr val="222222"/>
                </a:solidFill>
                <a:effectLst/>
              </a:rPr>
              <a:t> </a:t>
            </a:r>
            <a:r>
              <a:rPr lang="ru-RU" sz="2400" b="0" i="0" dirty="0" err="1">
                <a:solidFill>
                  <a:srgbClr val="222222"/>
                </a:solidFill>
                <a:effectLst/>
              </a:rPr>
              <a:t>населення</a:t>
            </a:r>
            <a:r>
              <a:rPr lang="ru-RU" sz="2400" b="0" i="0" dirty="0">
                <a:solidFill>
                  <a:srgbClr val="222222"/>
                </a:solidFill>
                <a:effectLst/>
              </a:rPr>
              <a:t> та </a:t>
            </a:r>
            <a:r>
              <a:rPr lang="ru-RU" sz="2400" b="0" i="0" dirty="0" err="1">
                <a:solidFill>
                  <a:srgbClr val="222222"/>
                </a:solidFill>
                <a:effectLst/>
              </a:rPr>
              <a:t>інших</a:t>
            </a:r>
            <a:r>
              <a:rPr lang="ru-RU" sz="2400" b="0" i="0" dirty="0">
                <a:solidFill>
                  <a:srgbClr val="222222"/>
                </a:solidFill>
                <a:effectLst/>
              </a:rPr>
              <a:t> систем, </a:t>
            </a:r>
            <a:r>
              <a:rPr lang="ru-RU" sz="2400" b="0" i="0" dirty="0" err="1">
                <a:solidFill>
                  <a:srgbClr val="222222"/>
                </a:solidFill>
                <a:effectLst/>
              </a:rPr>
              <a:t>які</a:t>
            </a:r>
            <a:r>
              <a:rPr lang="ru-RU" sz="2400" b="0" i="0" dirty="0">
                <a:solidFill>
                  <a:srgbClr val="222222"/>
                </a:solidFill>
                <a:effectLst/>
              </a:rPr>
              <a:t> не </a:t>
            </a:r>
            <a:r>
              <a:rPr lang="ru-RU" sz="2400" b="0" i="0" dirty="0" err="1">
                <a:solidFill>
                  <a:srgbClr val="222222"/>
                </a:solidFill>
                <a:effectLst/>
              </a:rPr>
              <a:t>входять</a:t>
            </a:r>
            <a:r>
              <a:rPr lang="ru-RU" sz="2400" b="0" i="0" dirty="0">
                <a:solidFill>
                  <a:srgbClr val="222222"/>
                </a:solidFill>
                <a:effectLst/>
              </a:rPr>
              <a:t> до </a:t>
            </a:r>
            <a:r>
              <a:rPr lang="ru-RU" sz="2400" b="0" i="0" dirty="0" err="1">
                <a:solidFill>
                  <a:srgbClr val="222222"/>
                </a:solidFill>
                <a:effectLst/>
              </a:rPr>
              <a:t>їх</a:t>
            </a:r>
            <a:r>
              <a:rPr lang="ru-RU" sz="2400" b="0" i="0" dirty="0">
                <a:solidFill>
                  <a:srgbClr val="222222"/>
                </a:solidFill>
                <a:effectLst/>
              </a:rPr>
              <a:t> складу, але з ними </a:t>
            </a:r>
            <a:r>
              <a:rPr lang="ru-RU" sz="2400" b="0" i="0" dirty="0" err="1">
                <a:solidFill>
                  <a:srgbClr val="222222"/>
                </a:solidFill>
                <a:effectLst/>
              </a:rPr>
              <a:t>функціонально</a:t>
            </a:r>
            <a:r>
              <a:rPr lang="ru-RU" sz="2400" b="0" i="0" dirty="0">
                <a:solidFill>
                  <a:srgbClr val="222222"/>
                </a:solidFill>
                <a:effectLst/>
              </a:rPr>
              <a:t> </a:t>
            </a:r>
            <a:r>
              <a:rPr lang="ru-RU" sz="2400" b="0" i="0" dirty="0" err="1">
                <a:solidFill>
                  <a:srgbClr val="222222"/>
                </a:solidFill>
                <a:effectLst/>
              </a:rPr>
              <a:t>пов’язані</a:t>
            </a:r>
            <a:r>
              <a:rPr lang="ru-RU" sz="2400" b="0" i="0" dirty="0">
                <a:solidFill>
                  <a:srgbClr val="222222"/>
                </a:solidFill>
                <a:effectLst/>
              </a:rPr>
              <a:t>;</a:t>
            </a:r>
          </a:p>
          <a:p>
            <a:pPr algn="l">
              <a:lnSpc>
                <a:spcPct val="100000"/>
              </a:lnSpc>
              <a:buFont typeface="Arial" panose="020B0604020202020204" pitchFamily="34" charset="0"/>
              <a:buChar char="•"/>
            </a:pPr>
            <a:r>
              <a:rPr lang="ru-RU" sz="2400" b="0" i="0" dirty="0" err="1">
                <a:solidFill>
                  <a:srgbClr val="222222"/>
                </a:solidFill>
                <a:effectLst/>
              </a:rPr>
              <a:t>зовнішнього</a:t>
            </a:r>
            <a:r>
              <a:rPr lang="ru-RU" sz="2400" b="0" i="0" dirty="0">
                <a:solidFill>
                  <a:srgbClr val="222222"/>
                </a:solidFill>
                <a:effectLst/>
              </a:rPr>
              <a:t>/</a:t>
            </a:r>
            <a:r>
              <a:rPr lang="ru-RU" sz="2400" b="0" i="0" dirty="0" err="1">
                <a:solidFill>
                  <a:srgbClr val="222222"/>
                </a:solidFill>
                <a:effectLst/>
              </a:rPr>
              <a:t>внутрішнього</a:t>
            </a:r>
            <a:r>
              <a:rPr lang="ru-RU" sz="2400" b="0" i="0" dirty="0">
                <a:solidFill>
                  <a:srgbClr val="222222"/>
                </a:solidFill>
                <a:effectLst/>
              </a:rPr>
              <a:t> </a:t>
            </a:r>
            <a:r>
              <a:rPr lang="ru-RU" sz="2400" b="0" i="0" dirty="0" err="1">
                <a:solidFill>
                  <a:srgbClr val="222222"/>
                </a:solidFill>
                <a:effectLst/>
              </a:rPr>
              <a:t>протипожежного</a:t>
            </a:r>
            <a:r>
              <a:rPr lang="ru-RU" sz="2400" b="0" i="0" dirty="0">
                <a:solidFill>
                  <a:srgbClr val="222222"/>
                </a:solidFill>
                <a:effectLst/>
              </a:rPr>
              <a:t> </a:t>
            </a:r>
            <a:r>
              <a:rPr lang="ru-RU" sz="2400" b="0" i="0" dirty="0" err="1">
                <a:solidFill>
                  <a:srgbClr val="222222"/>
                </a:solidFill>
                <a:effectLst/>
              </a:rPr>
              <a:t>водопостачання</a:t>
            </a:r>
            <a:r>
              <a:rPr lang="ru-RU" sz="2400" b="0" i="0" dirty="0">
                <a:solidFill>
                  <a:srgbClr val="222222"/>
                </a:solidFill>
                <a:effectLst/>
              </a:rPr>
              <a:t>;</a:t>
            </a:r>
          </a:p>
          <a:p>
            <a:pPr algn="l">
              <a:lnSpc>
                <a:spcPct val="100000"/>
              </a:lnSpc>
              <a:buFont typeface="Arial" panose="020B0604020202020204" pitchFamily="34" charset="0"/>
              <a:buChar char="•"/>
            </a:pPr>
            <a:r>
              <a:rPr lang="ru-RU" sz="2400" b="0" i="0" dirty="0" err="1">
                <a:solidFill>
                  <a:srgbClr val="222222"/>
                </a:solidFill>
                <a:effectLst/>
              </a:rPr>
              <a:t>вогнезахисту</a:t>
            </a:r>
            <a:r>
              <a:rPr lang="ru-RU" sz="2400" b="0" i="0" dirty="0">
                <a:solidFill>
                  <a:srgbClr val="222222"/>
                </a:solidFill>
                <a:effectLst/>
              </a:rPr>
              <a:t> та </a:t>
            </a:r>
            <a:r>
              <a:rPr lang="ru-RU" sz="2400" b="0" i="0" dirty="0" err="1">
                <a:solidFill>
                  <a:srgbClr val="222222"/>
                </a:solidFill>
                <a:effectLst/>
              </a:rPr>
              <a:t>блискавкозахисту</a:t>
            </a:r>
            <a:r>
              <a:rPr lang="ru-RU" sz="2400" b="0" i="0" dirty="0">
                <a:solidFill>
                  <a:srgbClr val="222222"/>
                </a:solidFill>
                <a:effectLst/>
              </a:rPr>
              <a:t>.</a:t>
            </a:r>
          </a:p>
          <a:p>
            <a:pPr marL="0" indent="0" algn="just">
              <a:lnSpc>
                <a:spcPct val="100000"/>
              </a:lnSpc>
              <a:buNone/>
            </a:pPr>
            <a:r>
              <a:rPr lang="uk-UA" sz="2400" dirty="0"/>
              <a:t> </a:t>
            </a:r>
            <a:endParaRPr lang="ru-RU" sz="2400" dirty="0"/>
          </a:p>
        </p:txBody>
      </p:sp>
    </p:spTree>
    <p:extLst>
      <p:ext uri="{BB962C8B-B14F-4D97-AF65-F5344CB8AC3E}">
        <p14:creationId xmlns:p14="http://schemas.microsoft.com/office/powerpoint/2010/main" val="3434889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FF9250-948C-2EBB-4226-920C85C9D5C4}"/>
              </a:ext>
            </a:extLst>
          </p:cNvPr>
          <p:cNvSpPr>
            <a:spLocks noGrp="1"/>
          </p:cNvSpPr>
          <p:nvPr>
            <p:ph type="title"/>
          </p:nvPr>
        </p:nvSpPr>
        <p:spPr>
          <a:xfrm>
            <a:off x="838200" y="365125"/>
            <a:ext cx="10515600" cy="835025"/>
          </a:xfrm>
        </p:spPr>
        <p:txBody>
          <a:bodyPr>
            <a:normAutofit/>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682FB941-CD86-C295-3AD6-CBC4BBC063D8}"/>
              </a:ext>
            </a:extLst>
          </p:cNvPr>
          <p:cNvSpPr>
            <a:spLocks noGrp="1"/>
          </p:cNvSpPr>
          <p:nvPr>
            <p:ph idx="1"/>
          </p:nvPr>
        </p:nvSpPr>
        <p:spPr>
          <a:xfrm>
            <a:off x="495300" y="1343025"/>
            <a:ext cx="10515600" cy="4876800"/>
          </a:xfrm>
        </p:spPr>
        <p:txBody>
          <a:bodyPr>
            <a:normAutofit lnSpcReduction="10000"/>
          </a:bodyPr>
          <a:lstStyle/>
          <a:p>
            <a:pPr marL="0" indent="0" algn="just">
              <a:buNone/>
            </a:pPr>
            <a:r>
              <a:rPr lang="uk-UA" sz="2400" dirty="0"/>
              <a:t>Аудит проводиться організаціями незалежно від форми власності, які внесені до відповідного реєстру, визначеного законом.</a:t>
            </a:r>
          </a:p>
          <a:p>
            <a:pPr marL="0" indent="0" algn="just">
              <a:buNone/>
            </a:pPr>
            <a:endParaRPr lang="uk-UA" sz="2400" dirty="0"/>
          </a:p>
          <a:p>
            <a:pPr marL="0" indent="0" algn="just">
              <a:buNone/>
            </a:pPr>
            <a:r>
              <a:rPr lang="uk-UA" sz="2400" dirty="0"/>
              <a:t>Організація, що проводить аудит, повинна мати </a:t>
            </a:r>
            <a:r>
              <a:rPr lang="uk-UA" sz="2400" b="1" dirty="0"/>
              <a:t>атестат про акредитацію </a:t>
            </a:r>
            <a:r>
              <a:rPr lang="uk-UA" sz="2400" dirty="0"/>
              <a:t>Національного агентства з акредитації відповідно до вимог стандарту ДСТУ EN ISO/IEC 17020:2019 (EN ISO/IEC 17020:2012, IDT; ISO/IEC 17020:2012, IDT) Оцінка відповідності. Вимоги до роботи різних типів органів з інспектування (в частині проведення робіт у сфері пожежної та техногенної безпеки).</a:t>
            </a:r>
          </a:p>
          <a:p>
            <a:pPr marL="0" indent="0" algn="just">
              <a:buNone/>
            </a:pPr>
            <a:endParaRPr lang="ru-RU" sz="2400" dirty="0"/>
          </a:p>
          <a:p>
            <a:pPr marL="0" indent="0" algn="just">
              <a:buNone/>
            </a:pPr>
            <a:r>
              <a:rPr lang="uk-UA" sz="2400" dirty="0"/>
              <a:t>Для проведення аудиту організаціями, що проводять аудит, </a:t>
            </a:r>
            <a:r>
              <a:rPr lang="uk-UA" sz="2400" b="1" dirty="0"/>
              <a:t>залучаються</a:t>
            </a:r>
            <a:r>
              <a:rPr lang="uk-UA" sz="2400" dirty="0"/>
              <a:t> (у тому числі відповідно до цивільно-правових договорів) експерти у сфері пожежної та техногенної безпеки (далі – експерти), які пройшли професійну атестацію та внесені до відповідного реєстру.</a:t>
            </a:r>
            <a:endParaRPr lang="ru-RU" sz="2400" dirty="0"/>
          </a:p>
          <a:p>
            <a:pPr marL="0" indent="0">
              <a:buNone/>
            </a:pPr>
            <a:endParaRPr lang="ru-UA" dirty="0"/>
          </a:p>
        </p:txBody>
      </p:sp>
    </p:spTree>
    <p:extLst>
      <p:ext uri="{BB962C8B-B14F-4D97-AF65-F5344CB8AC3E}">
        <p14:creationId xmlns:p14="http://schemas.microsoft.com/office/powerpoint/2010/main" val="361346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35F4D5-D908-6921-93D2-3981AA84D4BA}"/>
              </a:ext>
            </a:extLst>
          </p:cNvPr>
          <p:cNvSpPr>
            <a:spLocks noGrp="1"/>
          </p:cNvSpPr>
          <p:nvPr>
            <p:ph type="title"/>
          </p:nvPr>
        </p:nvSpPr>
        <p:spPr/>
        <p:txBody>
          <a:bodyPr>
            <a:normAutofit/>
          </a:bodyPr>
          <a:lstStyle/>
          <a:p>
            <a:pPr algn="ctr"/>
            <a:r>
              <a:rPr lang="uk-UA" sz="3200" b="1" dirty="0">
                <a:solidFill>
                  <a:schemeClr val="tx1">
                    <a:lumMod val="75000"/>
                    <a:lumOff val="25000"/>
                  </a:schemeClr>
                </a:solidFill>
                <a:latin typeface="+mn-lt"/>
                <a:ea typeface="Calibri" panose="020F0502020204030204" pitchFamily="34" charset="0"/>
                <a:cs typeface="Times New Roman" panose="02020603050405020304" pitchFamily="18" charset="0"/>
              </a:rPr>
              <a:t>План</a:t>
            </a:r>
            <a:endParaRPr lang="ru-UA" sz="3200" b="1" dirty="0">
              <a:latin typeface="+mn-lt"/>
            </a:endParaRPr>
          </a:p>
        </p:txBody>
      </p:sp>
      <p:sp>
        <p:nvSpPr>
          <p:cNvPr id="3" name="Объект 2">
            <a:extLst>
              <a:ext uri="{FF2B5EF4-FFF2-40B4-BE49-F238E27FC236}">
                <a16:creationId xmlns:a16="http://schemas.microsoft.com/office/drawing/2014/main" id="{71A676F3-2263-0598-2067-8BF8747625D9}"/>
              </a:ext>
            </a:extLst>
          </p:cNvPr>
          <p:cNvSpPr>
            <a:spLocks noGrp="1"/>
          </p:cNvSpPr>
          <p:nvPr>
            <p:ph idx="1"/>
          </p:nvPr>
        </p:nvSpPr>
        <p:spPr>
          <a:xfrm>
            <a:off x="495300" y="1533525"/>
            <a:ext cx="10515600" cy="4604117"/>
          </a:xfrm>
        </p:spPr>
        <p:txBody>
          <a:bodyPr/>
          <a:lstStyle/>
          <a:p>
            <a:pPr algn="l">
              <a:buFont typeface="Arial" panose="020B0604020202020204" pitchFamily="34" charset="0"/>
              <a:buChar char="•"/>
            </a:pPr>
            <a:r>
              <a:rPr lang="ru-RU" b="0" i="0" dirty="0" err="1">
                <a:solidFill>
                  <a:srgbClr val="4A4A4A"/>
                </a:solidFill>
                <a:effectLst/>
                <a:latin typeface="PT Sans" panose="020B0503020203020204" pitchFamily="34" charset="-52"/>
              </a:rPr>
              <a:t>Аналіз</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основних</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змін</a:t>
            </a:r>
            <a:r>
              <a:rPr lang="ru-RU" b="0" i="0" dirty="0">
                <a:solidFill>
                  <a:srgbClr val="4A4A4A"/>
                </a:solidFill>
                <a:effectLst/>
                <a:latin typeface="PT Sans" panose="020B0503020203020204" pitchFamily="34" charset="-52"/>
              </a:rPr>
              <a:t> у </a:t>
            </a:r>
            <a:r>
              <a:rPr lang="ru-RU" b="0" i="0" dirty="0" err="1">
                <a:solidFill>
                  <a:srgbClr val="4A4A4A"/>
                </a:solidFill>
                <a:effectLst/>
                <a:latin typeface="PT Sans" panose="020B0503020203020204" pitchFamily="34" charset="-52"/>
              </a:rPr>
              <a:t>законодавстві</a:t>
            </a:r>
            <a:r>
              <a:rPr lang="ru-RU" b="0" i="0" dirty="0">
                <a:solidFill>
                  <a:srgbClr val="4A4A4A"/>
                </a:solidFill>
                <a:effectLst/>
                <a:latin typeface="PT Sans" panose="020B0503020203020204" pitchFamily="34" charset="-52"/>
              </a:rPr>
              <a:t> з </a:t>
            </a:r>
            <a:r>
              <a:rPr lang="ru-RU" b="0" i="0" dirty="0" err="1">
                <a:solidFill>
                  <a:srgbClr val="4A4A4A"/>
                </a:solidFill>
                <a:effectLst/>
                <a:latin typeface="PT Sans" panose="020B0503020203020204" pitchFamily="34" charset="-52"/>
              </a:rPr>
              <a:t>пожежної</a:t>
            </a:r>
            <a:r>
              <a:rPr lang="ru-RU" b="0" i="0" dirty="0">
                <a:solidFill>
                  <a:srgbClr val="4A4A4A"/>
                </a:solidFill>
                <a:effectLst/>
                <a:latin typeface="PT Sans" panose="020B0503020203020204" pitchFamily="34" charset="-52"/>
              </a:rPr>
              <a:t> та </a:t>
            </a:r>
            <a:r>
              <a:rPr lang="ru-RU" b="0" i="0" dirty="0" err="1">
                <a:solidFill>
                  <a:srgbClr val="4A4A4A"/>
                </a:solidFill>
                <a:effectLst/>
                <a:latin typeface="PT Sans" panose="020B0503020203020204" pitchFamily="34" charset="-52"/>
              </a:rPr>
              <a:t>техногенної</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безпеки</a:t>
            </a:r>
            <a:r>
              <a:rPr lang="ru-RU" b="0" i="0" dirty="0">
                <a:solidFill>
                  <a:srgbClr val="4A4A4A"/>
                </a:solidFill>
                <a:effectLst/>
                <a:latin typeface="PT Sans" panose="020B0503020203020204" pitchFamily="34" charset="-52"/>
              </a:rPr>
              <a:t> </a:t>
            </a:r>
          </a:p>
          <a:p>
            <a:pPr marL="0" indent="0" algn="l">
              <a:buNone/>
            </a:pPr>
            <a:endParaRPr lang="ru-RU" b="0" i="0" dirty="0">
              <a:solidFill>
                <a:srgbClr val="4A4A4A"/>
              </a:solidFill>
              <a:effectLst/>
              <a:latin typeface="PT Sans" panose="020B0503020203020204" pitchFamily="34" charset="-52"/>
            </a:endParaRPr>
          </a:p>
          <a:p>
            <a:pPr algn="l">
              <a:buFont typeface="Arial" panose="020B0604020202020204" pitchFamily="34" charset="0"/>
              <a:buChar char="•"/>
            </a:pPr>
            <a:r>
              <a:rPr lang="ru-RU" b="0" i="0" dirty="0" err="1">
                <a:solidFill>
                  <a:srgbClr val="4A4A4A"/>
                </a:solidFill>
                <a:effectLst/>
                <a:latin typeface="PT Sans" panose="020B0503020203020204" pitchFamily="34" charset="-52"/>
              </a:rPr>
              <a:t>Завдання</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керівників</a:t>
            </a:r>
            <a:r>
              <a:rPr lang="ru-RU" b="0" i="0" dirty="0">
                <a:solidFill>
                  <a:srgbClr val="4A4A4A"/>
                </a:solidFill>
                <a:effectLst/>
                <a:latin typeface="PT Sans" panose="020B0503020203020204" pitchFamily="34" charset="-52"/>
              </a:rPr>
              <a:t> та </a:t>
            </a:r>
            <a:r>
              <a:rPr lang="ru-RU" b="0" i="0" dirty="0" err="1">
                <a:solidFill>
                  <a:srgbClr val="4A4A4A"/>
                </a:solidFill>
                <a:effectLst/>
                <a:latin typeface="PT Sans" panose="020B0503020203020204" pitchFamily="34" charset="-52"/>
              </a:rPr>
              <a:t>відповідальних</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осіб</a:t>
            </a:r>
            <a:r>
              <a:rPr lang="ru-RU" b="0" i="0" dirty="0">
                <a:solidFill>
                  <a:srgbClr val="4A4A4A"/>
                </a:solidFill>
                <a:effectLst/>
                <a:latin typeface="PT Sans" panose="020B0503020203020204" pitchFamily="34" charset="-52"/>
              </a:rPr>
              <a:t> </a:t>
            </a:r>
          </a:p>
          <a:p>
            <a:pPr marL="0" indent="0" algn="l">
              <a:buNone/>
            </a:pPr>
            <a:endParaRPr lang="ru-RU" b="0" i="0" dirty="0">
              <a:solidFill>
                <a:srgbClr val="4A4A4A"/>
              </a:solidFill>
              <a:effectLst/>
              <a:latin typeface="PT Sans" panose="020B0503020203020204" pitchFamily="34" charset="-52"/>
            </a:endParaRPr>
          </a:p>
          <a:p>
            <a:pPr algn="l">
              <a:buFont typeface="Arial" panose="020B0604020202020204" pitchFamily="34" charset="0"/>
              <a:buChar char="•"/>
            </a:pPr>
            <a:r>
              <a:rPr lang="ru-RU" b="0" i="0" dirty="0" err="1">
                <a:solidFill>
                  <a:srgbClr val="4A4A4A"/>
                </a:solidFill>
                <a:effectLst/>
                <a:latin typeface="PT Sans" panose="020B0503020203020204" pitchFamily="34" charset="-52"/>
              </a:rPr>
              <a:t>Практичні</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рекомендації</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щодо</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організації</a:t>
            </a:r>
            <a:r>
              <a:rPr lang="ru-RU" b="0" i="0" dirty="0">
                <a:solidFill>
                  <a:srgbClr val="4A4A4A"/>
                </a:solidFill>
                <a:effectLst/>
                <a:latin typeface="PT Sans" panose="020B0503020203020204" pitchFamily="34" charset="-52"/>
              </a:rPr>
              <a:t> і </a:t>
            </a:r>
            <a:r>
              <a:rPr lang="ru-RU" b="0" i="0" dirty="0" err="1">
                <a:solidFill>
                  <a:srgbClr val="4A4A4A"/>
                </a:solidFill>
                <a:effectLst/>
                <a:latin typeface="PT Sans" panose="020B0503020203020204" pitchFamily="34" charset="-52"/>
              </a:rPr>
              <a:t>проведення</a:t>
            </a:r>
            <a:r>
              <a:rPr lang="ru-RU" b="0" i="0" dirty="0">
                <a:solidFill>
                  <a:srgbClr val="4A4A4A"/>
                </a:solidFill>
                <a:effectLst/>
                <a:latin typeface="PT Sans" panose="020B0503020203020204" pitchFamily="34" charset="-52"/>
              </a:rPr>
              <a:t> аудиту </a:t>
            </a:r>
            <a:r>
              <a:rPr lang="ru-RU" b="0" i="0" dirty="0" err="1">
                <a:solidFill>
                  <a:srgbClr val="4A4A4A"/>
                </a:solidFill>
                <a:effectLst/>
                <a:latin typeface="PT Sans" panose="020B0503020203020204" pitchFamily="34" charset="-52"/>
              </a:rPr>
              <a:t>пожежної</a:t>
            </a:r>
            <a:r>
              <a:rPr lang="ru-RU" b="0" i="0" dirty="0">
                <a:solidFill>
                  <a:srgbClr val="4A4A4A"/>
                </a:solidFill>
                <a:effectLst/>
                <a:latin typeface="PT Sans" panose="020B0503020203020204" pitchFamily="34" charset="-52"/>
              </a:rPr>
              <a:t> та </a:t>
            </a:r>
            <a:r>
              <a:rPr lang="ru-RU" b="0" i="0" dirty="0" err="1">
                <a:solidFill>
                  <a:srgbClr val="4A4A4A"/>
                </a:solidFill>
                <a:effectLst/>
                <a:latin typeface="PT Sans" panose="020B0503020203020204" pitchFamily="34" charset="-52"/>
              </a:rPr>
              <a:t>техногенної</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безпеки</a:t>
            </a:r>
            <a:r>
              <a:rPr lang="ru-RU" b="0" i="0" dirty="0">
                <a:solidFill>
                  <a:srgbClr val="4A4A4A"/>
                </a:solidFill>
                <a:effectLst/>
                <a:latin typeface="PT Sans" panose="020B0503020203020204" pitchFamily="34" charset="-52"/>
              </a:rPr>
              <a:t> </a:t>
            </a:r>
          </a:p>
          <a:p>
            <a:pPr marL="0" indent="0" algn="l">
              <a:buNone/>
            </a:pPr>
            <a:endParaRPr lang="ru-RU" b="0" i="0" dirty="0">
              <a:solidFill>
                <a:srgbClr val="4A4A4A"/>
              </a:solidFill>
              <a:effectLst/>
              <a:latin typeface="PT Sans" panose="020B0503020203020204" pitchFamily="34" charset="-52"/>
            </a:endParaRPr>
          </a:p>
          <a:p>
            <a:pPr algn="l">
              <a:buFont typeface="Arial" panose="020B0604020202020204" pitchFamily="34" charset="0"/>
              <a:buChar char="•"/>
            </a:pPr>
            <a:r>
              <a:rPr lang="ru-RU" b="0" i="0" dirty="0" err="1">
                <a:solidFill>
                  <a:srgbClr val="4A4A4A"/>
                </a:solidFill>
                <a:effectLst/>
                <a:latin typeface="PT Sans" panose="020B0503020203020204" pitchFamily="34" charset="-52"/>
              </a:rPr>
              <a:t>Особливості</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пожежної</a:t>
            </a:r>
            <a:r>
              <a:rPr lang="ru-RU" b="0" i="0" dirty="0">
                <a:solidFill>
                  <a:srgbClr val="4A4A4A"/>
                </a:solidFill>
                <a:effectLst/>
                <a:latin typeface="PT Sans" panose="020B0503020203020204" pitchFamily="34" charset="-52"/>
              </a:rPr>
              <a:t> та </a:t>
            </a:r>
            <a:r>
              <a:rPr lang="ru-RU" b="0" i="0" dirty="0" err="1">
                <a:solidFill>
                  <a:srgbClr val="4A4A4A"/>
                </a:solidFill>
                <a:effectLst/>
                <a:latin typeface="PT Sans" panose="020B0503020203020204" pitchFamily="34" charset="-52"/>
              </a:rPr>
              <a:t>техногенної</a:t>
            </a:r>
            <a:r>
              <a:rPr lang="ru-RU" b="0" i="0" dirty="0">
                <a:solidFill>
                  <a:srgbClr val="4A4A4A"/>
                </a:solidFill>
                <a:effectLst/>
                <a:latin typeface="PT Sans" panose="020B0503020203020204" pitchFamily="34" charset="-52"/>
              </a:rPr>
              <a:t> </a:t>
            </a:r>
            <a:r>
              <a:rPr lang="ru-RU" b="0" i="0" dirty="0" err="1">
                <a:solidFill>
                  <a:srgbClr val="4A4A4A"/>
                </a:solidFill>
                <a:effectLst/>
                <a:latin typeface="PT Sans" panose="020B0503020203020204" pitchFamily="34" charset="-52"/>
              </a:rPr>
              <a:t>безпеки</a:t>
            </a:r>
            <a:r>
              <a:rPr lang="ru-RU" b="0" i="0" dirty="0">
                <a:solidFill>
                  <a:srgbClr val="4A4A4A"/>
                </a:solidFill>
                <a:effectLst/>
                <a:latin typeface="PT Sans" panose="020B0503020203020204" pitchFamily="34" charset="-52"/>
              </a:rPr>
              <a:t> у </a:t>
            </a:r>
            <a:r>
              <a:rPr lang="ru-RU" b="0" i="0" dirty="0" err="1">
                <a:solidFill>
                  <a:srgbClr val="4A4A4A"/>
                </a:solidFill>
                <a:effectLst/>
                <a:latin typeface="PT Sans" panose="020B0503020203020204" pitchFamily="34" charset="-52"/>
              </a:rPr>
              <a:t>воєнний</a:t>
            </a:r>
            <a:r>
              <a:rPr lang="ru-RU" b="0" i="0" dirty="0">
                <a:solidFill>
                  <a:srgbClr val="4A4A4A"/>
                </a:solidFill>
                <a:effectLst/>
                <a:latin typeface="PT Sans" panose="020B0503020203020204" pitchFamily="34" charset="-52"/>
              </a:rPr>
              <a:t> час </a:t>
            </a:r>
          </a:p>
          <a:p>
            <a:endParaRPr lang="ru-UA" dirty="0"/>
          </a:p>
        </p:txBody>
      </p:sp>
    </p:spTree>
    <p:extLst>
      <p:ext uri="{BB962C8B-B14F-4D97-AF65-F5344CB8AC3E}">
        <p14:creationId xmlns:p14="http://schemas.microsoft.com/office/powerpoint/2010/main" val="999696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D73F10-0F94-3A2C-017F-2350D5A2D06F}"/>
              </a:ext>
            </a:extLst>
          </p:cNvPr>
          <p:cNvSpPr>
            <a:spLocks noGrp="1"/>
          </p:cNvSpPr>
          <p:nvPr>
            <p:ph type="title"/>
          </p:nvPr>
        </p:nvSpPr>
        <p:spPr>
          <a:xfrm>
            <a:off x="733425" y="327026"/>
            <a:ext cx="10515600" cy="558799"/>
          </a:xfrm>
        </p:spPr>
        <p:txBody>
          <a:bodyPr>
            <a:normAutofit fontScale="90000"/>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2B3B6656-0360-3867-C66A-529F3D329E92}"/>
              </a:ext>
            </a:extLst>
          </p:cNvPr>
          <p:cNvSpPr>
            <a:spLocks noGrp="1"/>
          </p:cNvSpPr>
          <p:nvPr>
            <p:ph idx="1"/>
          </p:nvPr>
        </p:nvSpPr>
        <p:spPr>
          <a:xfrm>
            <a:off x="495300" y="1104900"/>
            <a:ext cx="10515600" cy="5295900"/>
          </a:xfrm>
        </p:spPr>
        <p:txBody>
          <a:bodyPr>
            <a:noAutofit/>
          </a:bodyPr>
          <a:lstStyle/>
          <a:p>
            <a:pPr marL="0" indent="0" algn="just">
              <a:buNone/>
            </a:pPr>
            <a:r>
              <a:rPr lang="uk-UA" sz="2200" dirty="0"/>
              <a:t>Організацію, що проводить аудит, визначає суб’єкт господарювання або інша юридична особа.</a:t>
            </a:r>
          </a:p>
          <a:p>
            <a:pPr marL="0" indent="0" algn="just">
              <a:buNone/>
            </a:pPr>
            <a:r>
              <a:rPr lang="uk-UA" sz="2200" dirty="0"/>
              <a:t>Аудит проводиться </a:t>
            </a:r>
            <a:r>
              <a:rPr lang="uk-UA" sz="2200" b="1" dirty="0"/>
              <a:t>відповідно до цивільно-правового договору</a:t>
            </a:r>
            <a:r>
              <a:rPr lang="uk-UA" sz="2200" dirty="0"/>
              <a:t>, укладеного між організацією, що проводить аудит, та суб’єктом аудиту або уповноваженою ним особою згідно з вимогами законодавства за зверненням суб’єкта аудиту. </a:t>
            </a:r>
          </a:p>
          <a:p>
            <a:pPr marL="0" indent="0" algn="just">
              <a:buNone/>
            </a:pPr>
            <a:endParaRPr lang="ru-RU" sz="2200" b="0" i="0" dirty="0">
              <a:solidFill>
                <a:srgbClr val="222222"/>
              </a:solidFill>
              <a:effectLst/>
            </a:endParaRPr>
          </a:p>
          <a:p>
            <a:pPr marL="0" indent="0" algn="just">
              <a:buNone/>
            </a:pPr>
            <a:r>
              <a:rPr lang="ru-RU" sz="2200" b="0" i="0" dirty="0" err="1">
                <a:solidFill>
                  <a:srgbClr val="222222"/>
                </a:solidFill>
                <a:effectLst/>
              </a:rPr>
              <a:t>Суб’єкт</a:t>
            </a:r>
            <a:r>
              <a:rPr lang="ru-RU" sz="2200" b="0" i="0" dirty="0">
                <a:solidFill>
                  <a:srgbClr val="222222"/>
                </a:solidFill>
                <a:effectLst/>
              </a:rPr>
              <a:t> аудиту </a:t>
            </a:r>
            <a:r>
              <a:rPr lang="ru-RU" sz="2200" b="0" i="0" dirty="0" err="1">
                <a:solidFill>
                  <a:srgbClr val="222222"/>
                </a:solidFill>
                <a:effectLst/>
              </a:rPr>
              <a:t>подає</a:t>
            </a:r>
            <a:r>
              <a:rPr lang="ru-RU" sz="2200" b="0" i="0" dirty="0">
                <a:solidFill>
                  <a:srgbClr val="222222"/>
                </a:solidFill>
                <a:effectLst/>
              </a:rPr>
              <a:t> </a:t>
            </a:r>
            <a:r>
              <a:rPr lang="ru-RU" sz="2200" b="0" i="0" dirty="0" err="1">
                <a:solidFill>
                  <a:srgbClr val="222222"/>
                </a:solidFill>
                <a:effectLst/>
              </a:rPr>
              <a:t>звернення</a:t>
            </a:r>
            <a:r>
              <a:rPr lang="ru-RU" sz="2200" b="0" i="0" dirty="0">
                <a:solidFill>
                  <a:srgbClr val="222222"/>
                </a:solidFill>
                <a:effectLst/>
              </a:rPr>
              <a:t> до </a:t>
            </a:r>
            <a:r>
              <a:rPr lang="ru-RU" sz="2200" b="0" i="0" dirty="0" err="1">
                <a:solidFill>
                  <a:srgbClr val="222222"/>
                </a:solidFill>
                <a:effectLst/>
              </a:rPr>
              <a:t>організації</a:t>
            </a:r>
            <a:r>
              <a:rPr lang="ru-RU" sz="2200" b="0" i="0" dirty="0">
                <a:solidFill>
                  <a:srgbClr val="222222"/>
                </a:solidFill>
                <a:effectLst/>
              </a:rPr>
              <a:t>, </a:t>
            </a:r>
            <a:r>
              <a:rPr lang="ru-RU" sz="2200" b="0" i="0" dirty="0" err="1">
                <a:solidFill>
                  <a:srgbClr val="222222"/>
                </a:solidFill>
                <a:effectLst/>
              </a:rPr>
              <a:t>що</a:t>
            </a:r>
            <a:r>
              <a:rPr lang="ru-RU" sz="2200" b="0" i="0" dirty="0">
                <a:solidFill>
                  <a:srgbClr val="222222"/>
                </a:solidFill>
                <a:effectLst/>
              </a:rPr>
              <a:t> проводить аудит, </a:t>
            </a:r>
            <a:r>
              <a:rPr lang="ru-RU" sz="2200" b="0" i="0" dirty="0" err="1">
                <a:solidFill>
                  <a:srgbClr val="222222"/>
                </a:solidFill>
                <a:effectLst/>
              </a:rPr>
              <a:t>особисто</a:t>
            </a:r>
            <a:r>
              <a:rPr lang="ru-RU" sz="2200" b="0" i="0" dirty="0">
                <a:solidFill>
                  <a:srgbClr val="222222"/>
                </a:solidFill>
                <a:effectLst/>
              </a:rPr>
              <a:t>, </a:t>
            </a:r>
            <a:r>
              <a:rPr lang="ru-RU" sz="2200" b="0" i="0" dirty="0" err="1">
                <a:solidFill>
                  <a:srgbClr val="222222"/>
                </a:solidFill>
                <a:effectLst/>
              </a:rPr>
              <a:t>поштою</a:t>
            </a:r>
            <a:r>
              <a:rPr lang="ru-RU" sz="2200" b="0" i="0" dirty="0">
                <a:solidFill>
                  <a:srgbClr val="222222"/>
                </a:solidFill>
                <a:effectLst/>
              </a:rPr>
              <a:t> </a:t>
            </a:r>
            <a:r>
              <a:rPr lang="ru-RU" sz="2200" b="0" i="0" dirty="0" err="1">
                <a:solidFill>
                  <a:srgbClr val="222222"/>
                </a:solidFill>
                <a:effectLst/>
              </a:rPr>
              <a:t>або</a:t>
            </a:r>
            <a:r>
              <a:rPr lang="ru-RU" sz="2200" b="0" i="0" dirty="0">
                <a:solidFill>
                  <a:srgbClr val="222222"/>
                </a:solidFill>
                <a:effectLst/>
              </a:rPr>
              <a:t> в </a:t>
            </a:r>
            <a:r>
              <a:rPr lang="ru-RU" sz="2200" b="0" i="0" dirty="0" err="1">
                <a:solidFill>
                  <a:srgbClr val="222222"/>
                </a:solidFill>
                <a:effectLst/>
              </a:rPr>
              <a:t>електронній</a:t>
            </a:r>
            <a:r>
              <a:rPr lang="ru-RU" sz="2200" b="0" i="0" dirty="0">
                <a:solidFill>
                  <a:srgbClr val="222222"/>
                </a:solidFill>
                <a:effectLst/>
              </a:rPr>
              <a:t> </a:t>
            </a:r>
            <a:r>
              <a:rPr lang="ru-RU" sz="2200" b="0" i="0" dirty="0" err="1">
                <a:solidFill>
                  <a:srgbClr val="222222"/>
                </a:solidFill>
                <a:effectLst/>
              </a:rPr>
              <a:t>формі</a:t>
            </a:r>
            <a:r>
              <a:rPr lang="ru-RU" sz="2200" b="0" i="0" dirty="0">
                <a:solidFill>
                  <a:srgbClr val="222222"/>
                </a:solidFill>
                <a:effectLst/>
              </a:rPr>
              <a:t>. </a:t>
            </a:r>
            <a:r>
              <a:rPr lang="uk-UA" sz="2200" b="1" dirty="0"/>
              <a:t>Строк розгляду</a:t>
            </a:r>
            <a:r>
              <a:rPr lang="uk-UA" sz="2200" dirty="0"/>
              <a:t> звернення не може перевищувати </a:t>
            </a:r>
            <a:r>
              <a:rPr lang="uk-UA" sz="2200" b="1" dirty="0"/>
              <a:t>п’яти робочих днів </a:t>
            </a:r>
            <a:r>
              <a:rPr lang="uk-UA" sz="2200" dirty="0"/>
              <a:t>з дати його реєстрації. </a:t>
            </a:r>
          </a:p>
          <a:p>
            <a:pPr marL="0" indent="0" algn="just">
              <a:buNone/>
            </a:pPr>
            <a:endParaRPr lang="uk-UA" sz="2200" dirty="0"/>
          </a:p>
          <a:p>
            <a:pPr marL="0" indent="0" algn="just">
              <a:buNone/>
            </a:pPr>
            <a:r>
              <a:rPr lang="uk-UA" sz="2200" dirty="0"/>
              <a:t>За результатами розгляду звернення організація, що проводить аудит, повідомляє суб’єкту аудиту або уповноваженій ним особі про можливість (неможливість) проведення аудиту поштою або в електронній формі в установленому законодавством порядку.</a:t>
            </a:r>
            <a:endParaRPr lang="ru-UA" sz="2200" dirty="0"/>
          </a:p>
        </p:txBody>
      </p:sp>
    </p:spTree>
    <p:extLst>
      <p:ext uri="{BB962C8B-B14F-4D97-AF65-F5344CB8AC3E}">
        <p14:creationId xmlns:p14="http://schemas.microsoft.com/office/powerpoint/2010/main" val="3883926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116EF6-E57A-E52E-1FC4-9719CA1AF7EE}"/>
              </a:ext>
            </a:extLst>
          </p:cNvPr>
          <p:cNvSpPr>
            <a:spLocks noGrp="1"/>
          </p:cNvSpPr>
          <p:nvPr>
            <p:ph type="title"/>
          </p:nvPr>
        </p:nvSpPr>
        <p:spPr>
          <a:xfrm>
            <a:off x="838200" y="365125"/>
            <a:ext cx="10515600" cy="777875"/>
          </a:xfrm>
        </p:spPr>
        <p:txBody>
          <a:bodyPr>
            <a:normAutofit fontScale="90000"/>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94308F3D-DA1A-0D7B-7C95-4BF111C8C64B}"/>
              </a:ext>
            </a:extLst>
          </p:cNvPr>
          <p:cNvSpPr>
            <a:spLocks noGrp="1"/>
          </p:cNvSpPr>
          <p:nvPr>
            <p:ph idx="1"/>
          </p:nvPr>
        </p:nvSpPr>
        <p:spPr>
          <a:xfrm>
            <a:off x="495300" y="1552576"/>
            <a:ext cx="10515600" cy="4133850"/>
          </a:xfrm>
        </p:spPr>
        <p:txBody>
          <a:bodyPr>
            <a:normAutofit lnSpcReduction="10000"/>
          </a:bodyPr>
          <a:lstStyle/>
          <a:p>
            <a:pPr marL="0" indent="0" algn="just">
              <a:buNone/>
            </a:pPr>
            <a:r>
              <a:rPr lang="uk-UA" sz="2400" dirty="0"/>
              <a:t>Цивільно-правовий договір про проведення аудиту не повинен містити положень, реалізація яких може вплинути на якість та результат аудиту, у тому числі результат не повинен залежати від умов оплати суб’єктом аудиту.</a:t>
            </a:r>
          </a:p>
          <a:p>
            <a:pPr marL="0" indent="0" algn="just">
              <a:buNone/>
            </a:pPr>
            <a:endParaRPr lang="ru-RU" sz="2400" dirty="0"/>
          </a:p>
          <a:p>
            <a:pPr marL="0" indent="0" algn="just">
              <a:buNone/>
            </a:pPr>
            <a:r>
              <a:rPr lang="uk-UA" sz="2400" dirty="0"/>
              <a:t>Аудит проводиться </a:t>
            </a:r>
            <a:r>
              <a:rPr lang="uk-UA" sz="2400" b="1" dirty="0"/>
              <a:t>не пізніше 45 днів </a:t>
            </a:r>
            <a:r>
              <a:rPr lang="uk-UA" sz="2400" dirty="0"/>
              <a:t>після отримання відповідного звернення суб’єкта аудиту або уповноваженої ним особи до організації, що проводить аудит. Строк проведення аудиту не може перевищувати 10 робочих днів.</a:t>
            </a:r>
          </a:p>
          <a:p>
            <a:pPr marL="0" indent="0" algn="just">
              <a:buNone/>
            </a:pPr>
            <a:endParaRPr lang="ru-RU" sz="2400" dirty="0"/>
          </a:p>
          <a:p>
            <a:pPr marL="0" indent="0" algn="just">
              <a:buNone/>
            </a:pPr>
            <a:r>
              <a:rPr lang="uk-UA" sz="2400" b="1" dirty="0"/>
              <a:t>Проведення аудиту не тягне за собою застосування санкцій та/або інших заходів реагування</a:t>
            </a:r>
            <a:r>
              <a:rPr lang="uk-UA" sz="2400" dirty="0"/>
              <a:t>.</a:t>
            </a:r>
            <a:endParaRPr lang="ru-RU" sz="2400" dirty="0"/>
          </a:p>
          <a:p>
            <a:pPr marL="0" indent="0">
              <a:buNone/>
            </a:pPr>
            <a:endParaRPr lang="ru-UA" dirty="0"/>
          </a:p>
        </p:txBody>
      </p:sp>
    </p:spTree>
    <p:extLst>
      <p:ext uri="{BB962C8B-B14F-4D97-AF65-F5344CB8AC3E}">
        <p14:creationId xmlns:p14="http://schemas.microsoft.com/office/powerpoint/2010/main" val="37351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5D2F54-E12C-65B8-49C2-92AC3B08831E}"/>
              </a:ext>
            </a:extLst>
          </p:cNvPr>
          <p:cNvSpPr>
            <a:spLocks noGrp="1"/>
          </p:cNvSpPr>
          <p:nvPr>
            <p:ph type="title"/>
          </p:nvPr>
        </p:nvSpPr>
        <p:spPr>
          <a:xfrm>
            <a:off x="933450" y="161926"/>
            <a:ext cx="10420349" cy="914400"/>
          </a:xfrm>
        </p:spPr>
        <p:txBody>
          <a:bodyPr>
            <a:normAutofit/>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0331A3E0-A3BB-EFD9-62A4-8FB68D5E0033}"/>
              </a:ext>
            </a:extLst>
          </p:cNvPr>
          <p:cNvSpPr>
            <a:spLocks noGrp="1"/>
          </p:cNvSpPr>
          <p:nvPr>
            <p:ph idx="1"/>
          </p:nvPr>
        </p:nvSpPr>
        <p:spPr>
          <a:xfrm>
            <a:off x="495300" y="1257299"/>
            <a:ext cx="10515600" cy="4876801"/>
          </a:xfrm>
        </p:spPr>
        <p:txBody>
          <a:bodyPr>
            <a:normAutofit fontScale="92500" lnSpcReduction="10000"/>
          </a:bodyPr>
          <a:lstStyle/>
          <a:p>
            <a:pPr marL="0" indent="0" algn="just">
              <a:buNone/>
            </a:pPr>
            <a:r>
              <a:rPr lang="uk-UA" dirty="0"/>
              <a:t> </a:t>
            </a:r>
            <a:r>
              <a:rPr lang="uk-UA" sz="2500" dirty="0"/>
              <a:t>За результатами аудиту складається акт, типову форму якого затверджує центральний орган виконавчої влади, що забезпечує формування державної політики у сфері цивільного захисту (на сьогодні це ДСНС України).</a:t>
            </a:r>
          </a:p>
          <a:p>
            <a:pPr marL="0" indent="0" algn="just">
              <a:buNone/>
            </a:pPr>
            <a:endParaRPr lang="ru-RU" sz="2500" dirty="0"/>
          </a:p>
          <a:p>
            <a:pPr marL="0" indent="0" algn="just">
              <a:buNone/>
            </a:pPr>
            <a:r>
              <a:rPr lang="uk-UA" sz="2500" dirty="0"/>
              <a:t>Акт складається в паперовій формі </a:t>
            </a:r>
            <a:r>
              <a:rPr lang="uk-UA" sz="2500" b="1" dirty="0"/>
              <a:t>у трьох примірниках</a:t>
            </a:r>
            <a:r>
              <a:rPr lang="uk-UA" sz="2500" dirty="0"/>
              <a:t>.  В акті зазначається детальний опис виявлених порушень з посиланням на вимоги нормативно-правових актів та нормативних документів, які було порушено.</a:t>
            </a:r>
          </a:p>
          <a:p>
            <a:pPr marL="0" indent="0" algn="just">
              <a:buNone/>
            </a:pPr>
            <a:endParaRPr lang="ru-RU" sz="2500" dirty="0"/>
          </a:p>
          <a:p>
            <a:pPr marL="0" indent="0" algn="just">
              <a:buNone/>
            </a:pPr>
            <a:r>
              <a:rPr lang="uk-UA" sz="2500" dirty="0"/>
              <a:t>Перший і другий примірники акту надаються суб’єктові аудиту або уповноваженій ним особі в останній день проведення аудиту, але </a:t>
            </a:r>
            <a:r>
              <a:rPr lang="uk-UA" sz="2500" b="1" dirty="0"/>
              <a:t>не пізніше 45 днів </a:t>
            </a:r>
            <a:r>
              <a:rPr lang="uk-UA" sz="2500" dirty="0"/>
              <a:t>з дати реєстрації звернення до організації, що проводить аудит, у спосіб, визначений цивільно-правовим договором, укладеним між суб’єктом аудиту та зазначеною організацією. Третій примірник акту зберігається в організації, що проводила аудит, у встановленому законодавством порядку.</a:t>
            </a:r>
            <a:endParaRPr lang="ru-UA" sz="2500" dirty="0"/>
          </a:p>
        </p:txBody>
      </p:sp>
    </p:spTree>
    <p:extLst>
      <p:ext uri="{BB962C8B-B14F-4D97-AF65-F5344CB8AC3E}">
        <p14:creationId xmlns:p14="http://schemas.microsoft.com/office/powerpoint/2010/main" val="2624319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875F24-8772-0B16-53DD-BE58C21D611C}"/>
              </a:ext>
            </a:extLst>
          </p:cNvPr>
          <p:cNvSpPr>
            <a:spLocks noGrp="1"/>
          </p:cNvSpPr>
          <p:nvPr>
            <p:ph type="title"/>
          </p:nvPr>
        </p:nvSpPr>
        <p:spPr>
          <a:xfrm>
            <a:off x="838200" y="365126"/>
            <a:ext cx="10515600" cy="863599"/>
          </a:xfrm>
        </p:spPr>
        <p:txBody>
          <a:bodyPr>
            <a:normAutofit/>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D4B4705A-227D-08A2-40A1-2AFC9B7234E2}"/>
              </a:ext>
            </a:extLst>
          </p:cNvPr>
          <p:cNvSpPr>
            <a:spLocks noGrp="1"/>
          </p:cNvSpPr>
          <p:nvPr>
            <p:ph idx="1"/>
          </p:nvPr>
        </p:nvSpPr>
        <p:spPr>
          <a:xfrm>
            <a:off x="495300" y="1562100"/>
            <a:ext cx="10515600" cy="4575542"/>
          </a:xfrm>
        </p:spPr>
        <p:txBody>
          <a:bodyPr>
            <a:normAutofit/>
          </a:bodyPr>
          <a:lstStyle/>
          <a:p>
            <a:pPr marL="0" indent="0" algn="just">
              <a:buNone/>
            </a:pPr>
            <a:r>
              <a:rPr lang="uk-UA" sz="2400" dirty="0"/>
              <a:t> Акт, складений за результатами проведення аудиту пожежної та техногенної безпеки, </a:t>
            </a:r>
            <a:r>
              <a:rPr lang="uk-UA" sz="2400" b="1" dirty="0"/>
              <a:t>є дійсним протягом трьох місяців </a:t>
            </a:r>
            <a:r>
              <a:rPr lang="uk-UA" sz="2400" dirty="0"/>
              <a:t>з дня його складення.</a:t>
            </a:r>
          </a:p>
          <a:p>
            <a:pPr marL="0" indent="0" algn="just">
              <a:buNone/>
            </a:pPr>
            <a:endParaRPr lang="ru-RU" sz="2400" dirty="0"/>
          </a:p>
          <a:p>
            <a:pPr marL="0" indent="0" algn="just">
              <a:buNone/>
            </a:pPr>
            <a:r>
              <a:rPr lang="uk-UA" sz="2400" dirty="0"/>
              <a:t>За результатами проведення аудиту об’єктів аудиту, які розташовані за різними адресами одного суб’єкта аудиту, складаються окремі акти, якщо інше не визначено цивільно-правовим договором.</a:t>
            </a:r>
          </a:p>
          <a:p>
            <a:pPr marL="0" indent="0" algn="just">
              <a:buNone/>
            </a:pPr>
            <a:endParaRPr lang="ru-RU" sz="2400" dirty="0"/>
          </a:p>
          <a:p>
            <a:pPr marL="0" indent="0" algn="just">
              <a:buNone/>
            </a:pPr>
            <a:r>
              <a:rPr lang="uk-UA" sz="2400" dirty="0"/>
              <a:t>Суб’єкти аудиту або уповноважені ними особи на час проведення аудиту забезпечують експерту (експертам) безперешкодний доступ до будівель, споруд та територій об’єкта аудиту, а також до інформації, документів і матеріалів, необхідних для його проведення.</a:t>
            </a:r>
            <a:endParaRPr lang="ru-UA" sz="2400" dirty="0"/>
          </a:p>
        </p:txBody>
      </p:sp>
    </p:spTree>
    <p:extLst>
      <p:ext uri="{BB962C8B-B14F-4D97-AF65-F5344CB8AC3E}">
        <p14:creationId xmlns:p14="http://schemas.microsoft.com/office/powerpoint/2010/main" val="939335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0096FD-8768-5D00-E5A3-84F0710AD307}"/>
              </a:ext>
            </a:extLst>
          </p:cNvPr>
          <p:cNvSpPr>
            <a:spLocks noGrp="1"/>
          </p:cNvSpPr>
          <p:nvPr>
            <p:ph type="title"/>
          </p:nvPr>
        </p:nvSpPr>
        <p:spPr/>
        <p:txBody>
          <a:bodyPr>
            <a:normAutofit/>
          </a:bodyPr>
          <a:lstStyle/>
          <a:p>
            <a:pPr algn="ctr"/>
            <a:r>
              <a:rPr lang="uk-UA" sz="2600" b="1" dirty="0">
                <a:latin typeface="+mn-lt"/>
              </a:rPr>
              <a:t>Порядок </a:t>
            </a:r>
            <a:br>
              <a:rPr lang="uk-UA" sz="2600" b="1" dirty="0">
                <a:latin typeface="+mn-lt"/>
              </a:rPr>
            </a:br>
            <a:r>
              <a:rPr lang="uk-UA" sz="2600" b="1" dirty="0">
                <a:latin typeface="+mn-lt"/>
              </a:rPr>
              <a:t>проведення аудиту пожежної та техногенної безпеки</a:t>
            </a:r>
            <a:endParaRPr lang="ru-UA" sz="2600" dirty="0"/>
          </a:p>
        </p:txBody>
      </p:sp>
      <p:sp>
        <p:nvSpPr>
          <p:cNvPr id="3" name="Объект 2">
            <a:extLst>
              <a:ext uri="{FF2B5EF4-FFF2-40B4-BE49-F238E27FC236}">
                <a16:creationId xmlns:a16="http://schemas.microsoft.com/office/drawing/2014/main" id="{CB76C158-5AFE-1564-7BEC-FBA6FEDCA67B}"/>
              </a:ext>
            </a:extLst>
          </p:cNvPr>
          <p:cNvSpPr>
            <a:spLocks noGrp="1"/>
          </p:cNvSpPr>
          <p:nvPr>
            <p:ph idx="1"/>
          </p:nvPr>
        </p:nvSpPr>
        <p:spPr>
          <a:xfrm>
            <a:off x="495300" y="2019300"/>
            <a:ext cx="10515600" cy="2733676"/>
          </a:xfrm>
        </p:spPr>
        <p:txBody>
          <a:bodyPr>
            <a:normAutofit/>
          </a:bodyPr>
          <a:lstStyle/>
          <a:p>
            <a:pPr marL="0" indent="0" algn="just">
              <a:buNone/>
            </a:pPr>
            <a:r>
              <a:rPr lang="uk-UA" sz="2400" dirty="0"/>
              <a:t>Організація та експерти, що проводять аудит, забезпечують відповідно до законодавства збереження (нерозголошення) комерційної таємниці та конфіденційної інформації щодо суб’єкта аудиту.</a:t>
            </a:r>
          </a:p>
          <a:p>
            <a:pPr marL="0" indent="0" algn="just">
              <a:buNone/>
            </a:pPr>
            <a:endParaRPr lang="ru-RU" sz="2400" dirty="0"/>
          </a:p>
          <a:p>
            <a:pPr marL="0" indent="0" algn="just">
              <a:buNone/>
            </a:pPr>
            <a:r>
              <a:rPr lang="uk-UA" sz="2400" dirty="0"/>
              <a:t>Організації, що проводять аудит, та експерти під час провадження своєї професійної діяльності несуть відповідальність згідно із законодавством.</a:t>
            </a:r>
            <a:endParaRPr lang="ru-UA" sz="2400" dirty="0"/>
          </a:p>
        </p:txBody>
      </p:sp>
    </p:spTree>
    <p:extLst>
      <p:ext uri="{BB962C8B-B14F-4D97-AF65-F5344CB8AC3E}">
        <p14:creationId xmlns:p14="http://schemas.microsoft.com/office/powerpoint/2010/main" val="3058373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E47FF9-8E39-9D9B-2580-5C3E9F63E3C6}"/>
              </a:ext>
            </a:extLst>
          </p:cNvPr>
          <p:cNvSpPr>
            <a:spLocks noGrp="1"/>
          </p:cNvSpPr>
          <p:nvPr>
            <p:ph type="title"/>
          </p:nvPr>
        </p:nvSpPr>
        <p:spPr/>
        <p:txBody>
          <a:bodyPr>
            <a:normAutofit/>
          </a:bodyPr>
          <a:lstStyle/>
          <a:p>
            <a:pPr algn="ctr"/>
            <a:r>
              <a:rPr lang="uk-UA" sz="2600" b="1" dirty="0">
                <a:latin typeface="+mn-lt"/>
              </a:rPr>
              <a:t>Практичні рекомендації щодо організації і проведення аудиту </a:t>
            </a:r>
            <a:endParaRPr lang="ru-UA" sz="2600" b="1" dirty="0">
              <a:latin typeface="+mn-lt"/>
            </a:endParaRPr>
          </a:p>
        </p:txBody>
      </p:sp>
      <p:sp>
        <p:nvSpPr>
          <p:cNvPr id="3" name="Объект 2">
            <a:extLst>
              <a:ext uri="{FF2B5EF4-FFF2-40B4-BE49-F238E27FC236}">
                <a16:creationId xmlns:a16="http://schemas.microsoft.com/office/drawing/2014/main" id="{51531B66-DFAC-9F5E-D26E-EBEF3C14D8D6}"/>
              </a:ext>
            </a:extLst>
          </p:cNvPr>
          <p:cNvSpPr>
            <a:spLocks noGrp="1"/>
          </p:cNvSpPr>
          <p:nvPr>
            <p:ph idx="1"/>
          </p:nvPr>
        </p:nvSpPr>
        <p:spPr>
          <a:xfrm>
            <a:off x="495300" y="1771650"/>
            <a:ext cx="10515600" cy="4067176"/>
          </a:xfrm>
        </p:spPr>
        <p:txBody>
          <a:bodyPr>
            <a:normAutofit/>
          </a:bodyPr>
          <a:lstStyle/>
          <a:p>
            <a:pPr marL="0" indent="0">
              <a:buNone/>
            </a:pPr>
            <a:r>
              <a:rPr lang="uk-UA" sz="2400" b="1" dirty="0"/>
              <a:t>Аудит не є </a:t>
            </a:r>
            <a:r>
              <a:rPr lang="uk-UA" sz="2400" b="1" dirty="0" err="1"/>
              <a:t>обов</a:t>
            </a:r>
            <a:r>
              <a:rPr lang="ru-RU" sz="2400" b="1" dirty="0"/>
              <a:t>’</a:t>
            </a:r>
            <a:r>
              <a:rPr lang="uk-UA" sz="2400" b="1" dirty="0" err="1"/>
              <a:t>язковим</a:t>
            </a:r>
            <a:r>
              <a:rPr lang="uk-UA" sz="2400" b="1" dirty="0"/>
              <a:t> </a:t>
            </a:r>
            <a:r>
              <a:rPr lang="uk-UA" sz="2400" dirty="0"/>
              <a:t>і проводиться виключно за бажанням </a:t>
            </a:r>
            <a:r>
              <a:rPr lang="uk-UA" sz="2400" dirty="0" err="1"/>
              <a:t>суб</a:t>
            </a:r>
            <a:r>
              <a:rPr lang="ru-RU" sz="2400" dirty="0"/>
              <a:t>’</a:t>
            </a:r>
            <a:r>
              <a:rPr lang="uk-UA" sz="2400" dirty="0" err="1"/>
              <a:t>єкта</a:t>
            </a:r>
            <a:r>
              <a:rPr lang="uk-UA" sz="2400" dirty="0"/>
              <a:t> господарювання за його зверненням.</a:t>
            </a:r>
          </a:p>
          <a:p>
            <a:pPr marL="0" indent="0">
              <a:buNone/>
            </a:pPr>
            <a:endParaRPr lang="uk-UA" sz="2400" dirty="0"/>
          </a:p>
          <a:p>
            <a:pPr marL="0" indent="0">
              <a:buNone/>
            </a:pPr>
            <a:r>
              <a:rPr lang="uk-UA" sz="2400" dirty="0"/>
              <a:t>До випадків, </a:t>
            </a:r>
            <a:r>
              <a:rPr lang="uk-UA" sz="2400" b="1" dirty="0"/>
              <a:t>коли є сенс  проводити аудит </a:t>
            </a:r>
            <a:r>
              <a:rPr lang="uk-UA" sz="2400" dirty="0"/>
              <a:t>можна віднести:</a:t>
            </a:r>
            <a:endParaRPr lang="ru-RU" sz="2400" dirty="0"/>
          </a:p>
          <a:p>
            <a:pPr lvl="0"/>
            <a:r>
              <a:rPr lang="uk-UA" sz="2400" dirty="0"/>
              <a:t>підготовка об</a:t>
            </a:r>
            <a:r>
              <a:rPr lang="ru-RU" sz="2400" dirty="0"/>
              <a:t>’</a:t>
            </a:r>
            <a:r>
              <a:rPr lang="uk-UA" sz="2400" dirty="0" err="1"/>
              <a:t>єктів</a:t>
            </a:r>
            <a:r>
              <a:rPr lang="uk-UA" sz="2400" dirty="0"/>
              <a:t> </a:t>
            </a:r>
            <a:r>
              <a:rPr lang="uk-UA" sz="2400" dirty="0" err="1"/>
              <a:t>суб</a:t>
            </a:r>
            <a:r>
              <a:rPr lang="ru-RU" sz="2400" dirty="0"/>
              <a:t>’</a:t>
            </a:r>
            <a:r>
              <a:rPr lang="uk-UA" sz="2400" dirty="0" err="1"/>
              <a:t>єкта</a:t>
            </a:r>
            <a:r>
              <a:rPr lang="uk-UA" sz="2400" dirty="0"/>
              <a:t> господарювання до проведення перевірок органами державного нагляду (контролю) у сфері пожежної та техногенної безпеки;</a:t>
            </a:r>
            <a:endParaRPr lang="ru-RU" sz="2400" dirty="0"/>
          </a:p>
          <a:p>
            <a:pPr lvl="0"/>
            <a:r>
              <a:rPr lang="uk-UA" sz="2400" dirty="0"/>
              <a:t>визначення реальних ризиків виникнення пожеж та аварій задля зниження таких ризиків, захисту людей та майна, підвищення стійкості функціонування суб’єкта господарювання;</a:t>
            </a:r>
            <a:endParaRPr lang="ru-RU" sz="2400" dirty="0"/>
          </a:p>
        </p:txBody>
      </p:sp>
    </p:spTree>
    <p:extLst>
      <p:ext uri="{BB962C8B-B14F-4D97-AF65-F5344CB8AC3E}">
        <p14:creationId xmlns:p14="http://schemas.microsoft.com/office/powerpoint/2010/main" val="4034711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413610-5FEB-4AC0-CEA8-E877DD1388C8}"/>
              </a:ext>
            </a:extLst>
          </p:cNvPr>
          <p:cNvSpPr>
            <a:spLocks noGrp="1"/>
          </p:cNvSpPr>
          <p:nvPr>
            <p:ph type="title"/>
          </p:nvPr>
        </p:nvSpPr>
        <p:spPr/>
        <p:txBody>
          <a:bodyPr>
            <a:normAutofit/>
          </a:bodyPr>
          <a:lstStyle/>
          <a:p>
            <a:pPr algn="ctr"/>
            <a:r>
              <a:rPr lang="uk-UA" sz="2600" b="1" dirty="0">
                <a:latin typeface="+mn-lt"/>
              </a:rPr>
              <a:t>Практичні рекомендації щодо організації і проведення аудиту </a:t>
            </a:r>
            <a:endParaRPr lang="ru-UA" sz="2600" dirty="0"/>
          </a:p>
        </p:txBody>
      </p:sp>
      <p:sp>
        <p:nvSpPr>
          <p:cNvPr id="3" name="Объект 2">
            <a:extLst>
              <a:ext uri="{FF2B5EF4-FFF2-40B4-BE49-F238E27FC236}">
                <a16:creationId xmlns:a16="http://schemas.microsoft.com/office/drawing/2014/main" id="{2281EF8B-E922-BC44-A38B-2E20EC6EAA16}"/>
              </a:ext>
            </a:extLst>
          </p:cNvPr>
          <p:cNvSpPr>
            <a:spLocks noGrp="1"/>
          </p:cNvSpPr>
          <p:nvPr>
            <p:ph idx="1"/>
          </p:nvPr>
        </p:nvSpPr>
        <p:spPr>
          <a:xfrm>
            <a:off x="495300" y="1790699"/>
            <a:ext cx="10515600" cy="3733801"/>
          </a:xfrm>
        </p:spPr>
        <p:txBody>
          <a:bodyPr>
            <a:normAutofit/>
          </a:bodyPr>
          <a:lstStyle/>
          <a:p>
            <a:r>
              <a:rPr lang="uk-UA" sz="2400" dirty="0"/>
              <a:t>створення необхідних аргументів, фіксація фактів для відповідної судової справи при її наявності;</a:t>
            </a:r>
            <a:endParaRPr lang="ru-UA" sz="2400" dirty="0"/>
          </a:p>
          <a:p>
            <a:pPr lvl="0"/>
            <a:r>
              <a:rPr lang="uk-UA" sz="2400" dirty="0"/>
              <a:t>визначення рівня ризиків відповідних страхових випадків для страхової компанії;</a:t>
            </a:r>
            <a:endParaRPr lang="ru-RU" sz="2400" dirty="0"/>
          </a:p>
          <a:p>
            <a:pPr lvl="0"/>
            <a:r>
              <a:rPr lang="uk-UA" sz="2400" dirty="0"/>
              <a:t>створення підстав для відкриття фінансування необхідних протипожежних заходів та заходів техногенної безпеки;</a:t>
            </a:r>
            <a:endParaRPr lang="ru-RU" sz="2400" dirty="0"/>
          </a:p>
          <a:p>
            <a:pPr lvl="0"/>
            <a:r>
              <a:rPr lang="uk-UA" sz="2400" dirty="0"/>
              <a:t>отримання інформації щодо можливих витрат на майбутнє необхідне забезпечення пожежної та техногенної безпеки у разі продажу об’єкту його потенційним покупцем.</a:t>
            </a:r>
            <a:endParaRPr lang="ru-RU" sz="2400" dirty="0"/>
          </a:p>
          <a:p>
            <a:pPr marL="0" indent="0">
              <a:buNone/>
            </a:pPr>
            <a:endParaRPr lang="ru-UA" dirty="0"/>
          </a:p>
        </p:txBody>
      </p:sp>
    </p:spTree>
    <p:extLst>
      <p:ext uri="{BB962C8B-B14F-4D97-AF65-F5344CB8AC3E}">
        <p14:creationId xmlns:p14="http://schemas.microsoft.com/office/powerpoint/2010/main" val="3266401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8B4CB2-C4A8-523E-58D7-00C22F0CA9D9}"/>
              </a:ext>
            </a:extLst>
          </p:cNvPr>
          <p:cNvSpPr>
            <a:spLocks noGrp="1"/>
          </p:cNvSpPr>
          <p:nvPr>
            <p:ph type="title"/>
          </p:nvPr>
        </p:nvSpPr>
        <p:spPr>
          <a:xfrm>
            <a:off x="838200" y="365126"/>
            <a:ext cx="10515600" cy="577850"/>
          </a:xfrm>
        </p:spPr>
        <p:txBody>
          <a:bodyPr>
            <a:normAutofit/>
          </a:bodyPr>
          <a:lstStyle/>
          <a:p>
            <a:pPr algn="ctr"/>
            <a:r>
              <a:rPr lang="uk-UA" sz="2600" b="1" dirty="0">
                <a:latin typeface="+mn-lt"/>
              </a:rPr>
              <a:t>Практичні рекомендації щодо організації і проведення аудиту </a:t>
            </a:r>
            <a:endParaRPr lang="ru-UA" sz="2600" dirty="0"/>
          </a:p>
        </p:txBody>
      </p:sp>
      <p:sp>
        <p:nvSpPr>
          <p:cNvPr id="3" name="Объект 2">
            <a:extLst>
              <a:ext uri="{FF2B5EF4-FFF2-40B4-BE49-F238E27FC236}">
                <a16:creationId xmlns:a16="http://schemas.microsoft.com/office/drawing/2014/main" id="{AD5E01C2-8A11-D480-FAF4-5F3FFE08F54A}"/>
              </a:ext>
            </a:extLst>
          </p:cNvPr>
          <p:cNvSpPr>
            <a:spLocks noGrp="1"/>
          </p:cNvSpPr>
          <p:nvPr>
            <p:ph idx="1"/>
          </p:nvPr>
        </p:nvSpPr>
        <p:spPr>
          <a:xfrm>
            <a:off x="495300" y="1238250"/>
            <a:ext cx="10515600" cy="5010150"/>
          </a:xfrm>
        </p:spPr>
        <p:txBody>
          <a:bodyPr>
            <a:normAutofit lnSpcReduction="10000"/>
          </a:bodyPr>
          <a:lstStyle/>
          <a:p>
            <a:pPr marL="0" indent="0" algn="just">
              <a:buNone/>
            </a:pPr>
            <a:r>
              <a:rPr lang="uk-UA" dirty="0"/>
              <a:t> </a:t>
            </a:r>
            <a:r>
              <a:rPr lang="uk-UA" sz="2400" dirty="0"/>
              <a:t>Орієнтовна схема проведення аудиту виглядає так:</a:t>
            </a:r>
            <a:endParaRPr lang="ru-RU" sz="2400" dirty="0"/>
          </a:p>
          <a:p>
            <a:pPr marL="0" lvl="0" indent="0" algn="just">
              <a:buNone/>
            </a:pPr>
            <a:r>
              <a:rPr lang="en-US" sz="2400" dirty="0"/>
              <a:t>	</a:t>
            </a:r>
            <a:r>
              <a:rPr lang="uk-UA" sz="2400" dirty="0"/>
              <a:t>Виїзд експерта (експертів) на об’єкт, ознайомлення з документацією,  обстеження (огляду), необхідні заміри тощо для виявлення наявності/відсутності порушень вимог законодавства у сфері пожежної та техногенної безпеки, а також з метою фотофіксації, фотозйомки.</a:t>
            </a:r>
            <a:endParaRPr lang="ru-RU" sz="2400" dirty="0"/>
          </a:p>
          <a:p>
            <a:pPr marL="0" lvl="0" indent="0" algn="just">
              <a:buNone/>
            </a:pPr>
            <a:endParaRPr lang="uk-UA" sz="2400" dirty="0"/>
          </a:p>
          <a:p>
            <a:pPr marL="0" lvl="0" indent="0" algn="just">
              <a:buNone/>
            </a:pPr>
            <a:r>
              <a:rPr lang="uk-UA" sz="2400" dirty="0"/>
              <a:t>	Аналіз організаційного та нормативного регламентування забезпечення пожежної,  техногенної безпеки: </a:t>
            </a:r>
            <a:endParaRPr lang="ru-RU" sz="2400" dirty="0"/>
          </a:p>
          <a:p>
            <a:pPr lvl="0" algn="just"/>
            <a:r>
              <a:rPr lang="uk-UA" sz="2400" dirty="0"/>
              <a:t>наявності та змісту відповідних організаційно-розпорядчих документів: наказів, інструкцій, положень, посвідчень, журналів, планів евакуації, планів реагування на надзвичайні ситуації тощо;</a:t>
            </a:r>
            <a:endParaRPr lang="ru-RU" sz="2400" dirty="0"/>
          </a:p>
          <a:p>
            <a:pPr lvl="0" algn="just"/>
            <a:r>
              <a:rPr lang="uk-UA" sz="2400" dirty="0"/>
              <a:t>наявності та змісту відповідних дозвільних (декларативних) документів, документів щодо систем протипожежного захисту;</a:t>
            </a:r>
            <a:endParaRPr lang="ru-UA" sz="2400" dirty="0"/>
          </a:p>
        </p:txBody>
      </p:sp>
    </p:spTree>
    <p:extLst>
      <p:ext uri="{BB962C8B-B14F-4D97-AF65-F5344CB8AC3E}">
        <p14:creationId xmlns:p14="http://schemas.microsoft.com/office/powerpoint/2010/main" val="1569408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97153B-7081-CA23-54DF-67AE4C60BCA3}"/>
              </a:ext>
            </a:extLst>
          </p:cNvPr>
          <p:cNvSpPr>
            <a:spLocks noGrp="1"/>
          </p:cNvSpPr>
          <p:nvPr>
            <p:ph type="title"/>
          </p:nvPr>
        </p:nvSpPr>
        <p:spPr/>
        <p:txBody>
          <a:bodyPr>
            <a:normAutofit/>
          </a:bodyPr>
          <a:lstStyle/>
          <a:p>
            <a:pPr algn="ctr"/>
            <a:r>
              <a:rPr lang="uk-UA" sz="2600" b="1" dirty="0">
                <a:latin typeface="+mn-lt"/>
              </a:rPr>
              <a:t>Практичні рекомендації щодо організації і проведення аудиту </a:t>
            </a:r>
            <a:endParaRPr lang="ru-UA" sz="2600" dirty="0"/>
          </a:p>
        </p:txBody>
      </p:sp>
      <p:sp>
        <p:nvSpPr>
          <p:cNvPr id="3" name="Объект 2">
            <a:extLst>
              <a:ext uri="{FF2B5EF4-FFF2-40B4-BE49-F238E27FC236}">
                <a16:creationId xmlns:a16="http://schemas.microsoft.com/office/drawing/2014/main" id="{33100DF1-729F-0873-365B-A0C1F48EB222}"/>
              </a:ext>
            </a:extLst>
          </p:cNvPr>
          <p:cNvSpPr>
            <a:spLocks noGrp="1"/>
          </p:cNvSpPr>
          <p:nvPr>
            <p:ph idx="1"/>
          </p:nvPr>
        </p:nvSpPr>
        <p:spPr>
          <a:xfrm>
            <a:off x="495300" y="1690687"/>
            <a:ext cx="10515600" cy="4186238"/>
          </a:xfrm>
        </p:spPr>
        <p:txBody>
          <a:bodyPr>
            <a:normAutofit/>
          </a:bodyPr>
          <a:lstStyle/>
          <a:p>
            <a:pPr algn="just"/>
            <a:r>
              <a:rPr lang="uk-UA" sz="2400" dirty="0"/>
              <a:t>наявності та змісту  документів щодо технічного обслуговування систем протипожежного захисту, первинних засобів пожежогасіння вогнегасників, технічних звітів щодо замірів опору ізоляції електрообладнання та електромереж тощо;</a:t>
            </a:r>
            <a:endParaRPr lang="ru-RU" sz="2400" dirty="0"/>
          </a:p>
          <a:p>
            <a:pPr algn="just"/>
            <a:r>
              <a:rPr lang="uk-UA" sz="2400" dirty="0"/>
              <a:t>документації стосовно показників </a:t>
            </a:r>
            <a:r>
              <a:rPr lang="uk-UA" sz="2400" dirty="0" err="1"/>
              <a:t>вибухо</a:t>
            </a:r>
            <a:r>
              <a:rPr lang="uk-UA" sz="2400" dirty="0"/>
              <a:t>- та пожежної небезпеки матеріалів і речовин, що застосовуються, визначення категорій будівель, приміщень, зовнішніх установок щодо їх </a:t>
            </a:r>
            <a:r>
              <a:rPr lang="uk-UA" sz="2400" dirty="0" err="1"/>
              <a:t>вибухопожежної</a:t>
            </a:r>
            <a:r>
              <a:rPr lang="uk-UA" sz="2400" dirty="0"/>
              <a:t> та пожежної небезпеки класів зон електроустановок;</a:t>
            </a:r>
            <a:endParaRPr lang="ru-RU" sz="2400" dirty="0"/>
          </a:p>
          <a:p>
            <a:pPr lvl="0" algn="just"/>
            <a:r>
              <a:rPr lang="uk-UA" sz="2400" dirty="0"/>
              <a:t>організації дотримання протипожежного режиму на об’єкті, порядку  огляду приміщень перед їх закриттям, проведення вогневих та вогненебезпечних робіт тощо.</a:t>
            </a:r>
            <a:endParaRPr lang="ru-RU" sz="2400" dirty="0"/>
          </a:p>
          <a:p>
            <a:pPr marL="0" indent="0">
              <a:buNone/>
            </a:pPr>
            <a:endParaRPr lang="ru-UA" dirty="0"/>
          </a:p>
        </p:txBody>
      </p:sp>
    </p:spTree>
    <p:extLst>
      <p:ext uri="{BB962C8B-B14F-4D97-AF65-F5344CB8AC3E}">
        <p14:creationId xmlns:p14="http://schemas.microsoft.com/office/powerpoint/2010/main" val="658400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C5CB4E-7A96-CE2C-A6FC-9E6E229E21B2}"/>
              </a:ext>
            </a:extLst>
          </p:cNvPr>
          <p:cNvSpPr>
            <a:spLocks noGrp="1"/>
          </p:cNvSpPr>
          <p:nvPr>
            <p:ph type="title"/>
          </p:nvPr>
        </p:nvSpPr>
        <p:spPr>
          <a:xfrm>
            <a:off x="838200" y="365126"/>
            <a:ext cx="10515600" cy="901700"/>
          </a:xfrm>
        </p:spPr>
        <p:txBody>
          <a:bodyPr>
            <a:normAutofit/>
          </a:bodyPr>
          <a:lstStyle/>
          <a:p>
            <a:pPr algn="ctr"/>
            <a:r>
              <a:rPr lang="uk-UA" sz="2600" b="1" dirty="0">
                <a:latin typeface="+mn-lt"/>
              </a:rPr>
              <a:t>Практичні рекомендації щодо організації і проведення аудиту </a:t>
            </a:r>
            <a:endParaRPr lang="ru-UA" sz="2600" dirty="0"/>
          </a:p>
        </p:txBody>
      </p:sp>
      <p:sp>
        <p:nvSpPr>
          <p:cNvPr id="3" name="Объект 2">
            <a:extLst>
              <a:ext uri="{FF2B5EF4-FFF2-40B4-BE49-F238E27FC236}">
                <a16:creationId xmlns:a16="http://schemas.microsoft.com/office/drawing/2014/main" id="{DEEFD340-4B88-A3D9-5439-B12C1C421ADD}"/>
              </a:ext>
            </a:extLst>
          </p:cNvPr>
          <p:cNvSpPr>
            <a:spLocks noGrp="1"/>
          </p:cNvSpPr>
          <p:nvPr>
            <p:ph idx="1"/>
          </p:nvPr>
        </p:nvSpPr>
        <p:spPr>
          <a:xfrm>
            <a:off x="371475" y="1695449"/>
            <a:ext cx="10515600" cy="4314825"/>
          </a:xfrm>
        </p:spPr>
        <p:txBody>
          <a:bodyPr>
            <a:normAutofit lnSpcReduction="10000"/>
          </a:bodyPr>
          <a:lstStyle/>
          <a:p>
            <a:pPr marL="0" lvl="0" indent="0" algn="just">
              <a:buNone/>
            </a:pPr>
            <a:r>
              <a:rPr lang="uk-UA" sz="2400" dirty="0"/>
              <a:t>Аналіз наявності та розміщення інформації про заходи пожежної, техногенної безпеки та відповідну поведінку персоналу у разі виникнення пожежі, аварії.</a:t>
            </a:r>
            <a:endParaRPr lang="ru-RU" sz="2400" dirty="0"/>
          </a:p>
          <a:p>
            <a:pPr marL="0" lvl="0" indent="0" algn="just">
              <a:buNone/>
            </a:pPr>
            <a:endParaRPr lang="uk-UA" sz="2400" dirty="0"/>
          </a:p>
          <a:p>
            <a:pPr marL="0" lvl="0" indent="0" algn="just">
              <a:buNone/>
            </a:pPr>
            <a:r>
              <a:rPr lang="uk-UA" sz="2400" dirty="0"/>
              <a:t>Аналіз здійснення навчання працівників з питань пожежної та техногенної безпеки.</a:t>
            </a:r>
          </a:p>
          <a:p>
            <a:pPr marL="0" lvl="0" indent="0" algn="just">
              <a:buNone/>
            </a:pPr>
            <a:endParaRPr lang="ru-RU" sz="2400" dirty="0"/>
          </a:p>
          <a:p>
            <a:pPr marL="0" lvl="0" indent="0" algn="just">
              <a:buNone/>
            </a:pPr>
            <a:r>
              <a:rPr lang="uk-UA" sz="2400" dirty="0"/>
              <a:t>Перевірка наявності ідентифікації об’єктів та декларування об’єктів підвищеної небезпеки (за наявності).</a:t>
            </a:r>
          </a:p>
          <a:p>
            <a:pPr marL="0" lvl="0" indent="0" algn="just">
              <a:buNone/>
            </a:pPr>
            <a:endParaRPr lang="ru-RU" sz="2400" dirty="0"/>
          </a:p>
          <a:p>
            <a:pPr marL="0" lvl="0" indent="0" algn="just">
              <a:buNone/>
            </a:pPr>
            <a:r>
              <a:rPr lang="uk-UA" sz="2400" dirty="0"/>
              <a:t>Аналіз дотримання вимог пожежної безпеки до утримання територій, будинків, приміщень, споруд, складів, евакуаційних шляхів і виходів.</a:t>
            </a:r>
            <a:endParaRPr lang="ru-UA" sz="2400" dirty="0"/>
          </a:p>
        </p:txBody>
      </p:sp>
    </p:spTree>
    <p:extLst>
      <p:ext uri="{BB962C8B-B14F-4D97-AF65-F5344CB8AC3E}">
        <p14:creationId xmlns:p14="http://schemas.microsoft.com/office/powerpoint/2010/main" val="318042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7065EB-21F8-0909-195C-07FC4AF001A0}"/>
              </a:ext>
            </a:extLst>
          </p:cNvPr>
          <p:cNvSpPr>
            <a:spLocks noGrp="1"/>
          </p:cNvSpPr>
          <p:nvPr>
            <p:ph type="title"/>
          </p:nvPr>
        </p:nvSpPr>
        <p:spPr>
          <a:xfrm>
            <a:off x="838200" y="365125"/>
            <a:ext cx="10515600" cy="1606550"/>
          </a:xfrm>
        </p:spPr>
        <p:txBody>
          <a:bodyPr>
            <a:normAutofit/>
          </a:bodyPr>
          <a:lstStyle/>
          <a:p>
            <a:pPr algn="ctr"/>
            <a:r>
              <a:rPr lang="uk-UA" sz="2600" b="1" dirty="0">
                <a:latin typeface="+mn-lt"/>
              </a:rPr>
              <a:t>Основні положення Закону України «Про внесення змін до деяких законодавчих актів України щодо вдосконалення державного нагляду (контролю) у сфері техногенної та пожежної безпеки» </a:t>
            </a:r>
            <a:endParaRPr lang="ru-UA" sz="2600" dirty="0">
              <a:latin typeface="+mn-lt"/>
            </a:endParaRPr>
          </a:p>
        </p:txBody>
      </p:sp>
      <p:sp>
        <p:nvSpPr>
          <p:cNvPr id="3" name="Объект 2">
            <a:extLst>
              <a:ext uri="{FF2B5EF4-FFF2-40B4-BE49-F238E27FC236}">
                <a16:creationId xmlns:a16="http://schemas.microsoft.com/office/drawing/2014/main" id="{367B1A56-F5AE-0F5E-7D2B-643A2C4E6D90}"/>
              </a:ext>
            </a:extLst>
          </p:cNvPr>
          <p:cNvSpPr>
            <a:spLocks noGrp="1"/>
          </p:cNvSpPr>
          <p:nvPr>
            <p:ph idx="1"/>
          </p:nvPr>
        </p:nvSpPr>
        <p:spPr>
          <a:xfrm>
            <a:off x="923924" y="2390774"/>
            <a:ext cx="10086975" cy="3746867"/>
          </a:xfrm>
        </p:spPr>
        <p:txBody>
          <a:bodyPr/>
          <a:lstStyle/>
          <a:p>
            <a:pPr marL="0" indent="0" algn="just">
              <a:buNone/>
            </a:pPr>
            <a:r>
              <a:rPr lang="uk-UA" sz="2400" dirty="0"/>
              <a:t>02.05.2023 року було прийнято Закон України «Про внесення змін до деяких законодавчих актів України щодо вдосконалення державного нагляду (контролю) у сфері техногенної та пожежної безпеки»</a:t>
            </a:r>
          </a:p>
          <a:p>
            <a:pPr marL="0" indent="0" algn="just">
              <a:buNone/>
            </a:pPr>
            <a:endParaRPr lang="uk-UA" sz="2400" dirty="0"/>
          </a:p>
          <a:p>
            <a:pPr marL="0" indent="0" algn="just">
              <a:buNone/>
            </a:pPr>
            <a:r>
              <a:rPr lang="uk-UA" sz="2400" dirty="0"/>
              <a:t>Закон набирає чинності через шість місяців з дня його опублікування, а саме 27.11.2023.</a:t>
            </a:r>
          </a:p>
          <a:p>
            <a:pPr marL="0" indent="0" algn="just">
              <a:buNone/>
            </a:pPr>
            <a:endParaRPr lang="uk-UA" sz="2400" dirty="0">
              <a:ea typeface="Calibri" panose="020F0502020204030204" pitchFamily="34" charset="0"/>
            </a:endParaRPr>
          </a:p>
          <a:p>
            <a:pPr marL="0" indent="0" algn="just">
              <a:buNone/>
            </a:pPr>
            <a:r>
              <a:rPr lang="uk-UA" sz="2400" dirty="0">
                <a:ea typeface="Calibri" panose="020F0502020204030204" pitchFamily="34" charset="0"/>
              </a:rPr>
              <a:t>Переважна більшість змін стосується Кодексу цивільного захисту України. </a:t>
            </a:r>
            <a:endParaRPr lang="ru-RU" sz="2400" dirty="0"/>
          </a:p>
          <a:p>
            <a:endParaRPr lang="ru-UA" dirty="0"/>
          </a:p>
        </p:txBody>
      </p:sp>
    </p:spTree>
    <p:extLst>
      <p:ext uri="{BB962C8B-B14F-4D97-AF65-F5344CB8AC3E}">
        <p14:creationId xmlns:p14="http://schemas.microsoft.com/office/powerpoint/2010/main" val="3794473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9B9A9-46F4-443E-8817-4B5C03668608}"/>
              </a:ext>
            </a:extLst>
          </p:cNvPr>
          <p:cNvSpPr>
            <a:spLocks noGrp="1"/>
          </p:cNvSpPr>
          <p:nvPr>
            <p:ph type="title"/>
          </p:nvPr>
        </p:nvSpPr>
        <p:spPr>
          <a:xfrm>
            <a:off x="838200" y="365126"/>
            <a:ext cx="10515600" cy="844550"/>
          </a:xfrm>
        </p:spPr>
        <p:txBody>
          <a:bodyPr>
            <a:normAutofit/>
          </a:bodyPr>
          <a:lstStyle/>
          <a:p>
            <a:pPr algn="ctr"/>
            <a:r>
              <a:rPr lang="uk-UA" sz="2600" b="1" dirty="0">
                <a:latin typeface="+mn-lt"/>
              </a:rPr>
              <a:t>Практичні рекомендації щодо організації і проведення аудиту </a:t>
            </a:r>
          </a:p>
        </p:txBody>
      </p:sp>
      <p:sp>
        <p:nvSpPr>
          <p:cNvPr id="3" name="Объект 2">
            <a:extLst>
              <a:ext uri="{FF2B5EF4-FFF2-40B4-BE49-F238E27FC236}">
                <a16:creationId xmlns:a16="http://schemas.microsoft.com/office/drawing/2014/main" id="{2DE6647D-7F91-814E-A9C0-76EAD8E3E75C}"/>
              </a:ext>
            </a:extLst>
          </p:cNvPr>
          <p:cNvSpPr>
            <a:spLocks noGrp="1"/>
          </p:cNvSpPr>
          <p:nvPr>
            <p:ph idx="1"/>
          </p:nvPr>
        </p:nvSpPr>
        <p:spPr>
          <a:xfrm>
            <a:off x="495300" y="1571625"/>
            <a:ext cx="10515600" cy="4248150"/>
          </a:xfrm>
        </p:spPr>
        <p:txBody>
          <a:bodyPr>
            <a:normAutofit/>
          </a:bodyPr>
          <a:lstStyle/>
          <a:p>
            <a:pPr marL="0" lvl="0" indent="0" algn="just">
              <a:buNone/>
            </a:pPr>
            <a:r>
              <a:rPr lang="uk-UA" sz="2400" dirty="0"/>
              <a:t>Аналіз дотримання вимог пожежної безпеки до інженерного обладнання (технологічного обладнання, електроустановок, систем опалення, вентиляції, газового обладнання тощо).</a:t>
            </a:r>
          </a:p>
          <a:p>
            <a:pPr marL="0" lvl="0" indent="0" algn="just">
              <a:buNone/>
            </a:pPr>
            <a:endParaRPr lang="ru-RU" sz="2400" dirty="0"/>
          </a:p>
          <a:p>
            <a:pPr marL="0" lvl="0" indent="0" algn="just">
              <a:buNone/>
            </a:pPr>
            <a:r>
              <a:rPr lang="uk-UA" sz="2400" dirty="0"/>
              <a:t>Аналіз дотримання вимог щодо наявності, забезпеченості та  утримання технічних засобів протипожежного захисту: систем протипожежного захисту, засобів зв'язку, протипожежного водопроводу, протипожежної техніки, первинних засобів пожежогасіння.</a:t>
            </a:r>
          </a:p>
          <a:p>
            <a:pPr marL="0" lvl="0" indent="0" algn="just">
              <a:buNone/>
            </a:pPr>
            <a:endParaRPr lang="ru-RU" sz="2400" dirty="0"/>
          </a:p>
          <a:p>
            <a:pPr marL="0" indent="0" algn="just">
              <a:buNone/>
            </a:pPr>
            <a:r>
              <a:rPr lang="uk-UA" sz="2400" dirty="0"/>
              <a:t>Аналіз здійснення заходів щодо впровадження автоматичних засобів виявлення та гасіння пожеж.</a:t>
            </a:r>
            <a:endParaRPr lang="ru-RU" sz="2400" dirty="0"/>
          </a:p>
          <a:p>
            <a:pPr marL="0" lvl="0" indent="0" algn="just">
              <a:buNone/>
            </a:pPr>
            <a:endParaRPr lang="ru-UA" sz="2400" dirty="0"/>
          </a:p>
        </p:txBody>
      </p:sp>
    </p:spTree>
    <p:extLst>
      <p:ext uri="{BB962C8B-B14F-4D97-AF65-F5344CB8AC3E}">
        <p14:creationId xmlns:p14="http://schemas.microsoft.com/office/powerpoint/2010/main" val="27409582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F2D4CA-1E24-7C2D-E781-EC687CAA7415}"/>
              </a:ext>
            </a:extLst>
          </p:cNvPr>
          <p:cNvSpPr>
            <a:spLocks noGrp="1"/>
          </p:cNvSpPr>
          <p:nvPr>
            <p:ph type="title"/>
          </p:nvPr>
        </p:nvSpPr>
        <p:spPr/>
        <p:txBody>
          <a:bodyPr>
            <a:normAutofit/>
          </a:bodyPr>
          <a:lstStyle/>
          <a:p>
            <a:pPr algn="ctr"/>
            <a:r>
              <a:rPr lang="uk-UA" sz="2600" b="1" dirty="0">
                <a:latin typeface="+mn-lt"/>
              </a:rPr>
              <a:t>Практичні рекомендації щодо організації і проведення аудиту </a:t>
            </a:r>
            <a:endParaRPr lang="ru-UA" sz="2600" dirty="0"/>
          </a:p>
        </p:txBody>
      </p:sp>
      <p:sp>
        <p:nvSpPr>
          <p:cNvPr id="3" name="Объект 2">
            <a:extLst>
              <a:ext uri="{FF2B5EF4-FFF2-40B4-BE49-F238E27FC236}">
                <a16:creationId xmlns:a16="http://schemas.microsoft.com/office/drawing/2014/main" id="{4BCA4EAC-90C7-5309-669C-7DD73AC0798B}"/>
              </a:ext>
            </a:extLst>
          </p:cNvPr>
          <p:cNvSpPr>
            <a:spLocks noGrp="1"/>
          </p:cNvSpPr>
          <p:nvPr>
            <p:ph idx="1"/>
          </p:nvPr>
        </p:nvSpPr>
        <p:spPr>
          <a:xfrm>
            <a:off x="495300" y="2209800"/>
            <a:ext cx="10515600" cy="2628900"/>
          </a:xfrm>
        </p:spPr>
        <p:txBody>
          <a:bodyPr/>
          <a:lstStyle/>
          <a:p>
            <a:pPr marL="0" lvl="0" indent="0" algn="just">
              <a:buNone/>
            </a:pPr>
            <a:r>
              <a:rPr lang="uk-UA" sz="2400" dirty="0"/>
              <a:t>Аналіз дотримання вимог пожежної безпеки під час проведення вогневих, фарбувальних та будівельно-монтажних робіт (якщо такі роботи проводяться).</a:t>
            </a:r>
            <a:endParaRPr lang="ru-RU" sz="2400" dirty="0"/>
          </a:p>
          <a:p>
            <a:pPr marL="0" lvl="0" indent="0" algn="just">
              <a:buNone/>
            </a:pPr>
            <a:endParaRPr lang="uk-UA" sz="2400" dirty="0"/>
          </a:p>
          <a:p>
            <a:pPr marL="0" lvl="0" indent="0" algn="just">
              <a:buNone/>
            </a:pPr>
            <a:r>
              <a:rPr lang="uk-UA" sz="2400" dirty="0"/>
              <a:t>Аналіз готовності об’єкта до можливої пожежі, аварії, іншої надзвичайної ситуації.</a:t>
            </a:r>
            <a:endParaRPr lang="ru-RU" sz="2400" dirty="0"/>
          </a:p>
          <a:p>
            <a:pPr marL="0" indent="0">
              <a:buNone/>
            </a:pPr>
            <a:endParaRPr lang="ru-UA" dirty="0"/>
          </a:p>
        </p:txBody>
      </p:sp>
    </p:spTree>
    <p:extLst>
      <p:ext uri="{BB962C8B-B14F-4D97-AF65-F5344CB8AC3E}">
        <p14:creationId xmlns:p14="http://schemas.microsoft.com/office/powerpoint/2010/main" val="2078982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26E770-6A7F-3463-C6A2-A6D70A60E391}"/>
              </a:ext>
            </a:extLst>
          </p:cNvPr>
          <p:cNvSpPr>
            <a:spLocks noGrp="1"/>
          </p:cNvSpPr>
          <p:nvPr>
            <p:ph type="title"/>
          </p:nvPr>
        </p:nvSpPr>
        <p:spPr/>
        <p:txBody>
          <a:bodyPr>
            <a:normAutofit/>
          </a:bodyPr>
          <a:lstStyle/>
          <a:p>
            <a:pPr algn="ctr"/>
            <a:r>
              <a:rPr lang="uk-UA" sz="2600" b="1" dirty="0">
                <a:latin typeface="+mn-lt"/>
              </a:rPr>
              <a:t>Практичні рекомендації щодо організації і проведення аудиту </a:t>
            </a:r>
            <a:endParaRPr lang="ru-UA" sz="2600" dirty="0"/>
          </a:p>
        </p:txBody>
      </p:sp>
      <p:sp>
        <p:nvSpPr>
          <p:cNvPr id="3" name="Объект 2">
            <a:extLst>
              <a:ext uri="{FF2B5EF4-FFF2-40B4-BE49-F238E27FC236}">
                <a16:creationId xmlns:a16="http://schemas.microsoft.com/office/drawing/2014/main" id="{05D54ED2-3485-D27F-322F-19581941FD9E}"/>
              </a:ext>
            </a:extLst>
          </p:cNvPr>
          <p:cNvSpPr>
            <a:spLocks noGrp="1"/>
          </p:cNvSpPr>
          <p:nvPr>
            <p:ph idx="1"/>
          </p:nvPr>
        </p:nvSpPr>
        <p:spPr>
          <a:xfrm>
            <a:off x="495300" y="1905000"/>
            <a:ext cx="10515600" cy="4019550"/>
          </a:xfrm>
        </p:spPr>
        <p:txBody>
          <a:bodyPr/>
          <a:lstStyle/>
          <a:p>
            <a:pPr marL="0" indent="0">
              <a:lnSpc>
                <a:spcPct val="150000"/>
              </a:lnSpc>
              <a:buNone/>
            </a:pPr>
            <a:r>
              <a:rPr lang="uk-UA" sz="2400" dirty="0"/>
              <a:t>За результатами аудиту організація, що його проводить може  надати рекомендації, як усунути виявлені недоліки, поліпшити стан пожежної та техногенної безпеки, якщо це передбачено  цивільно-правовим договором про проведення аудиту.</a:t>
            </a:r>
            <a:endParaRPr lang="ru-RU" sz="2400" dirty="0"/>
          </a:p>
          <a:p>
            <a:pPr marL="0" indent="0">
              <a:buNone/>
            </a:pPr>
            <a:endParaRPr lang="ru-UA" dirty="0"/>
          </a:p>
        </p:txBody>
      </p:sp>
    </p:spTree>
    <p:extLst>
      <p:ext uri="{BB962C8B-B14F-4D97-AF65-F5344CB8AC3E}">
        <p14:creationId xmlns:p14="http://schemas.microsoft.com/office/powerpoint/2010/main" val="57299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588621-2FA6-DD8D-35CA-382750832E82}"/>
              </a:ext>
            </a:extLst>
          </p:cNvPr>
          <p:cNvSpPr>
            <a:spLocks noGrp="1"/>
          </p:cNvSpPr>
          <p:nvPr>
            <p:ph type="title"/>
          </p:nvPr>
        </p:nvSpPr>
        <p:spPr/>
        <p:txBody>
          <a:bodyPr>
            <a:normAutofit/>
          </a:bodyPr>
          <a:lstStyle/>
          <a:p>
            <a:pPr algn="ctr"/>
            <a:r>
              <a:rPr lang="uk-UA" sz="2600" b="1" dirty="0">
                <a:latin typeface="+mn-lt"/>
                <a:ea typeface="Calibri" panose="020F0502020204030204" pitchFamily="34" charset="0"/>
              </a:rPr>
              <a:t>Особливості забезпечення пожежної та техногенної безпеки</a:t>
            </a:r>
            <a:br>
              <a:rPr lang="uk-UA" sz="2600" b="1" dirty="0">
                <a:latin typeface="+mn-lt"/>
                <a:ea typeface="Calibri" panose="020F0502020204030204" pitchFamily="34" charset="0"/>
              </a:rPr>
            </a:br>
            <a:r>
              <a:rPr lang="uk-UA" sz="2600" b="1" dirty="0">
                <a:latin typeface="+mn-lt"/>
                <a:ea typeface="Calibri" panose="020F0502020204030204" pitchFamily="34" charset="0"/>
              </a:rPr>
              <a:t> у воєнний час</a:t>
            </a:r>
            <a:endParaRPr lang="ru-UA" sz="2600" dirty="0">
              <a:latin typeface="+mn-lt"/>
            </a:endParaRPr>
          </a:p>
        </p:txBody>
      </p:sp>
      <p:sp>
        <p:nvSpPr>
          <p:cNvPr id="3" name="Объект 2">
            <a:extLst>
              <a:ext uri="{FF2B5EF4-FFF2-40B4-BE49-F238E27FC236}">
                <a16:creationId xmlns:a16="http://schemas.microsoft.com/office/drawing/2014/main" id="{0B2C292C-F47A-97EE-D079-AF9FD6EDADC1}"/>
              </a:ext>
            </a:extLst>
          </p:cNvPr>
          <p:cNvSpPr>
            <a:spLocks noGrp="1"/>
          </p:cNvSpPr>
          <p:nvPr>
            <p:ph idx="1"/>
          </p:nvPr>
        </p:nvSpPr>
        <p:spPr>
          <a:xfrm>
            <a:off x="495300" y="1690688"/>
            <a:ext cx="10515600" cy="4338638"/>
          </a:xfrm>
        </p:spPr>
        <p:txBody>
          <a:bodyPr>
            <a:normAutofit/>
          </a:bodyPr>
          <a:lstStyle/>
          <a:p>
            <a:pPr marL="0" indent="0" algn="just">
              <a:buNone/>
            </a:pPr>
            <a:r>
              <a:rPr lang="ru-RU" dirty="0"/>
              <a:t> </a:t>
            </a:r>
          </a:p>
          <a:p>
            <a:pPr marL="0" indent="0" algn="just">
              <a:buNone/>
            </a:pPr>
            <a:r>
              <a:rPr lang="ru-RU" dirty="0"/>
              <a:t>      </a:t>
            </a:r>
            <a:r>
              <a:rPr lang="ru-RU" sz="2400" dirty="0" err="1"/>
              <a:t>Залежно</a:t>
            </a:r>
            <a:r>
              <a:rPr lang="ru-RU" sz="2400" dirty="0"/>
              <a:t> </a:t>
            </a:r>
            <a:r>
              <a:rPr lang="ru-RU" sz="2400" dirty="0" err="1"/>
              <a:t>від</a:t>
            </a:r>
            <a:r>
              <a:rPr lang="ru-RU" sz="2400" dirty="0"/>
              <a:t> характеру </a:t>
            </a:r>
            <a:r>
              <a:rPr lang="ru-RU" sz="2400" dirty="0" err="1"/>
              <a:t>походження</a:t>
            </a:r>
            <a:r>
              <a:rPr lang="ru-RU" sz="2400" dirty="0"/>
              <a:t> </a:t>
            </a:r>
            <a:r>
              <a:rPr lang="ru-RU" sz="2400" dirty="0" err="1"/>
              <a:t>подій</a:t>
            </a:r>
            <a:r>
              <a:rPr lang="ru-RU" sz="2400" dirty="0"/>
              <a:t>, </a:t>
            </a:r>
            <a:r>
              <a:rPr lang="ru-RU" sz="2400" dirty="0" err="1"/>
              <a:t>що</a:t>
            </a:r>
            <a:r>
              <a:rPr lang="ru-RU" sz="2400" dirty="0"/>
              <a:t> </a:t>
            </a:r>
            <a:r>
              <a:rPr lang="ru-RU" sz="2400" dirty="0" err="1"/>
              <a:t>можуть</a:t>
            </a:r>
            <a:r>
              <a:rPr lang="ru-RU" sz="2400" dirty="0"/>
              <a:t> </a:t>
            </a:r>
            <a:r>
              <a:rPr lang="ru-RU" sz="2400" dirty="0" err="1"/>
              <a:t>зумовити</a:t>
            </a:r>
            <a:r>
              <a:rPr lang="ru-RU" sz="2400" dirty="0"/>
              <a:t> </a:t>
            </a:r>
            <a:r>
              <a:rPr lang="ru-RU" sz="2400" dirty="0" err="1"/>
              <a:t>виникнення</a:t>
            </a:r>
            <a:r>
              <a:rPr lang="ru-RU" sz="2400" dirty="0"/>
              <a:t> </a:t>
            </a:r>
            <a:r>
              <a:rPr lang="ru-RU" sz="2400" dirty="0" err="1"/>
              <a:t>надзвичайних</a:t>
            </a:r>
            <a:r>
              <a:rPr lang="ru-RU" sz="2400" dirty="0"/>
              <a:t> </a:t>
            </a:r>
            <a:r>
              <a:rPr lang="ru-RU" sz="2400" dirty="0" err="1"/>
              <a:t>ситуацій</a:t>
            </a:r>
            <a:r>
              <a:rPr lang="ru-RU" sz="2400" dirty="0"/>
              <a:t> на </a:t>
            </a:r>
            <a:r>
              <a:rPr lang="ru-RU" sz="2400" dirty="0" err="1"/>
              <a:t>території</a:t>
            </a:r>
            <a:r>
              <a:rPr lang="ru-RU" sz="2400" dirty="0"/>
              <a:t> </a:t>
            </a:r>
            <a:r>
              <a:rPr lang="ru-RU" sz="2400" dirty="0" err="1"/>
              <a:t>України</a:t>
            </a:r>
            <a:r>
              <a:rPr lang="ru-RU" sz="2400" dirty="0"/>
              <a:t>, </a:t>
            </a:r>
            <a:r>
              <a:rPr lang="ru-RU" sz="2400" dirty="0" err="1"/>
              <a:t>визначаються</a:t>
            </a:r>
            <a:r>
              <a:rPr lang="ru-RU" sz="2400" dirty="0"/>
              <a:t> </a:t>
            </a:r>
            <a:r>
              <a:rPr lang="ru-RU" sz="2400" dirty="0" err="1"/>
              <a:t>такі</a:t>
            </a:r>
            <a:r>
              <a:rPr lang="ru-RU" sz="2400" dirty="0"/>
              <a:t> </a:t>
            </a:r>
            <a:r>
              <a:rPr lang="ru-RU" sz="2400" dirty="0" err="1"/>
              <a:t>види</a:t>
            </a:r>
            <a:r>
              <a:rPr lang="ru-RU" sz="2400" dirty="0"/>
              <a:t> </a:t>
            </a:r>
            <a:r>
              <a:rPr lang="ru-RU" sz="2400" dirty="0" err="1"/>
              <a:t>надзвичайних</a:t>
            </a:r>
            <a:r>
              <a:rPr lang="ru-RU" sz="2400" dirty="0"/>
              <a:t> </a:t>
            </a:r>
            <a:r>
              <a:rPr lang="ru-RU" sz="2400" dirty="0" err="1"/>
              <a:t>ситуацій</a:t>
            </a:r>
            <a:r>
              <a:rPr lang="ru-RU" sz="2400" dirty="0"/>
              <a:t>:</a:t>
            </a:r>
          </a:p>
          <a:p>
            <a:pPr marL="0" indent="0" algn="just">
              <a:buNone/>
            </a:pPr>
            <a:endParaRPr lang="ru-RU" sz="2400" dirty="0"/>
          </a:p>
          <a:p>
            <a:pPr marL="0" indent="0" algn="just">
              <a:buNone/>
            </a:pPr>
            <a:r>
              <a:rPr lang="ru-RU" sz="2400" dirty="0"/>
              <a:t>    1) техногенного характеру;</a:t>
            </a:r>
          </a:p>
          <a:p>
            <a:pPr marL="0" indent="0" algn="just">
              <a:buNone/>
            </a:pPr>
            <a:r>
              <a:rPr lang="ru-RU" sz="2400" dirty="0"/>
              <a:t>    2) природного характеру;</a:t>
            </a:r>
          </a:p>
          <a:p>
            <a:pPr marL="0" indent="0" algn="just">
              <a:buNone/>
            </a:pPr>
            <a:r>
              <a:rPr lang="ru-RU" sz="2400" dirty="0"/>
              <a:t>    3) </a:t>
            </a:r>
            <a:r>
              <a:rPr lang="ru-RU" sz="2400" dirty="0" err="1"/>
              <a:t>соціальні</a:t>
            </a:r>
            <a:r>
              <a:rPr lang="ru-RU" sz="2400" dirty="0"/>
              <a:t>;</a:t>
            </a:r>
          </a:p>
          <a:p>
            <a:pPr marL="0" indent="0" algn="just">
              <a:buNone/>
            </a:pPr>
            <a:r>
              <a:rPr lang="ru-RU" sz="2400" dirty="0"/>
              <a:t>    4) </a:t>
            </a:r>
            <a:r>
              <a:rPr lang="ru-RU" sz="2400" dirty="0" err="1"/>
              <a:t>воєнні</a:t>
            </a:r>
            <a:endParaRPr lang="ru-UA" sz="2400" dirty="0"/>
          </a:p>
        </p:txBody>
      </p:sp>
    </p:spTree>
    <p:extLst>
      <p:ext uri="{BB962C8B-B14F-4D97-AF65-F5344CB8AC3E}">
        <p14:creationId xmlns:p14="http://schemas.microsoft.com/office/powerpoint/2010/main" val="32686217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B60E44-5599-8EAD-314C-6D546EBFD1C6}"/>
              </a:ext>
            </a:extLst>
          </p:cNvPr>
          <p:cNvSpPr>
            <a:spLocks noGrp="1"/>
          </p:cNvSpPr>
          <p:nvPr>
            <p:ph type="title"/>
          </p:nvPr>
        </p:nvSpPr>
        <p:spPr/>
        <p:txBody>
          <a:bodyPr>
            <a:normAutofit/>
          </a:bodyPr>
          <a:lstStyle/>
          <a:p>
            <a:pPr algn="ctr"/>
            <a:r>
              <a:rPr lang="uk-UA" sz="2600" b="1" dirty="0">
                <a:latin typeface="+mn-lt"/>
                <a:ea typeface="Calibri" panose="020F0502020204030204" pitchFamily="34" charset="0"/>
              </a:rPr>
              <a:t>Особливості забезпечення пожежної та техногенної безпеки</a:t>
            </a:r>
            <a:br>
              <a:rPr lang="uk-UA" sz="2600" b="1" dirty="0">
                <a:latin typeface="+mn-lt"/>
                <a:ea typeface="Calibri" panose="020F0502020204030204" pitchFamily="34" charset="0"/>
              </a:rPr>
            </a:br>
            <a:r>
              <a:rPr lang="uk-UA" sz="2600" b="1" dirty="0">
                <a:latin typeface="+mn-lt"/>
                <a:ea typeface="Calibri" panose="020F0502020204030204" pitchFamily="34" charset="0"/>
              </a:rPr>
              <a:t> у воєнний час</a:t>
            </a:r>
            <a:endParaRPr lang="ru-UA" sz="2600" dirty="0"/>
          </a:p>
        </p:txBody>
      </p:sp>
      <p:sp>
        <p:nvSpPr>
          <p:cNvPr id="3" name="Объект 2">
            <a:extLst>
              <a:ext uri="{FF2B5EF4-FFF2-40B4-BE49-F238E27FC236}">
                <a16:creationId xmlns:a16="http://schemas.microsoft.com/office/drawing/2014/main" id="{A8CE87F4-ADCF-49EE-1450-AB2F4E527185}"/>
              </a:ext>
            </a:extLst>
          </p:cNvPr>
          <p:cNvSpPr>
            <a:spLocks noGrp="1"/>
          </p:cNvSpPr>
          <p:nvPr>
            <p:ph idx="1"/>
          </p:nvPr>
        </p:nvSpPr>
        <p:spPr>
          <a:xfrm>
            <a:off x="495300" y="2533650"/>
            <a:ext cx="10515600" cy="3603992"/>
          </a:xfrm>
        </p:spPr>
        <p:txBody>
          <a:bodyPr/>
          <a:lstStyle/>
          <a:p>
            <a:pPr marL="0" indent="0">
              <a:buNone/>
            </a:pPr>
            <a:r>
              <a:rPr lang="ru-RU" sz="2400" dirty="0" err="1"/>
              <a:t>Єдина</a:t>
            </a:r>
            <a:r>
              <a:rPr lang="ru-RU" sz="2400" dirty="0"/>
              <a:t> </a:t>
            </a:r>
            <a:r>
              <a:rPr lang="ru-RU" sz="2400" dirty="0" err="1"/>
              <a:t>державна</a:t>
            </a:r>
            <a:r>
              <a:rPr lang="ru-RU" sz="2400" dirty="0"/>
              <a:t> система </a:t>
            </a:r>
            <a:r>
              <a:rPr lang="ru-RU" sz="2400" dirty="0" err="1"/>
              <a:t>залежно</a:t>
            </a:r>
            <a:r>
              <a:rPr lang="ru-RU" sz="2400" dirty="0"/>
              <a:t> </a:t>
            </a:r>
            <a:r>
              <a:rPr lang="ru-RU" sz="2400" dirty="0" err="1"/>
              <a:t>від</a:t>
            </a:r>
            <a:r>
              <a:rPr lang="ru-RU" sz="2400" dirty="0"/>
              <a:t> </a:t>
            </a:r>
            <a:r>
              <a:rPr lang="ru-RU" sz="2400" dirty="0" err="1"/>
              <a:t>масштабів</a:t>
            </a:r>
            <a:r>
              <a:rPr lang="ru-RU" sz="2400" dirty="0"/>
              <a:t> і </a:t>
            </a:r>
            <a:r>
              <a:rPr lang="ru-RU" sz="2400" dirty="0" err="1"/>
              <a:t>особливостей</a:t>
            </a:r>
            <a:r>
              <a:rPr lang="ru-RU" sz="2400" dirty="0"/>
              <a:t> </a:t>
            </a:r>
            <a:r>
              <a:rPr lang="ru-RU" sz="2400" dirty="0" err="1"/>
              <a:t>надзвичайної</a:t>
            </a:r>
            <a:r>
              <a:rPr lang="ru-RU" sz="2400" dirty="0"/>
              <a:t> </a:t>
            </a:r>
            <a:r>
              <a:rPr lang="ru-RU" sz="2400" dirty="0" err="1"/>
              <a:t>ситуації</a:t>
            </a:r>
            <a:r>
              <a:rPr lang="ru-RU" sz="2400" dirty="0"/>
              <a:t>, </a:t>
            </a:r>
            <a:r>
              <a:rPr lang="ru-RU" sz="2400" dirty="0" err="1"/>
              <a:t>що</a:t>
            </a:r>
            <a:r>
              <a:rPr lang="ru-RU" sz="2400" dirty="0"/>
              <a:t> </a:t>
            </a:r>
            <a:r>
              <a:rPr lang="ru-RU" sz="2400" dirty="0" err="1"/>
              <a:t>прогнозується</a:t>
            </a:r>
            <a:r>
              <a:rPr lang="ru-RU" sz="2400" dirty="0"/>
              <a:t> </a:t>
            </a:r>
            <a:r>
              <a:rPr lang="ru-RU" sz="2400" dirty="0" err="1"/>
              <a:t>або</a:t>
            </a:r>
            <a:r>
              <a:rPr lang="ru-RU" sz="2400" dirty="0"/>
              <a:t> </a:t>
            </a:r>
            <a:r>
              <a:rPr lang="ru-RU" sz="2400" dirty="0" err="1"/>
              <a:t>виникла</a:t>
            </a:r>
            <a:r>
              <a:rPr lang="ru-RU" sz="2400" dirty="0"/>
              <a:t>, </a:t>
            </a:r>
            <a:r>
              <a:rPr lang="ru-RU" sz="2400" dirty="0" err="1"/>
              <a:t>функціонує</a:t>
            </a:r>
            <a:r>
              <a:rPr lang="ru-RU" sz="2400" dirty="0"/>
              <a:t> у режимах:</a:t>
            </a:r>
          </a:p>
          <a:p>
            <a:pPr marL="0" indent="0">
              <a:buNone/>
            </a:pPr>
            <a:endParaRPr lang="ru-RU" sz="2400" dirty="0"/>
          </a:p>
          <a:p>
            <a:pPr marL="0" indent="0">
              <a:buNone/>
            </a:pPr>
            <a:r>
              <a:rPr lang="ru-RU" sz="2400" dirty="0"/>
              <a:t>   1) </a:t>
            </a:r>
            <a:r>
              <a:rPr lang="ru-RU" sz="2400" dirty="0" err="1"/>
              <a:t>повсякденного</a:t>
            </a:r>
            <a:r>
              <a:rPr lang="ru-RU" sz="2400" dirty="0"/>
              <a:t> </a:t>
            </a:r>
            <a:r>
              <a:rPr lang="ru-RU" sz="2400" dirty="0" err="1"/>
              <a:t>функціонування</a:t>
            </a:r>
            <a:r>
              <a:rPr lang="ru-RU" sz="2400" dirty="0"/>
              <a:t>;</a:t>
            </a:r>
          </a:p>
          <a:p>
            <a:pPr marL="0" indent="0">
              <a:buNone/>
            </a:pPr>
            <a:r>
              <a:rPr lang="ru-RU" sz="2400" dirty="0"/>
              <a:t>   2) </a:t>
            </a:r>
            <a:r>
              <a:rPr lang="ru-RU" sz="2400" dirty="0" err="1"/>
              <a:t>підвищеної</a:t>
            </a:r>
            <a:r>
              <a:rPr lang="ru-RU" sz="2400" dirty="0"/>
              <a:t> </a:t>
            </a:r>
            <a:r>
              <a:rPr lang="ru-RU" sz="2400" dirty="0" err="1"/>
              <a:t>готовності</a:t>
            </a:r>
            <a:r>
              <a:rPr lang="ru-RU" sz="2400" dirty="0"/>
              <a:t>;</a:t>
            </a:r>
          </a:p>
          <a:p>
            <a:pPr marL="0" indent="0">
              <a:buNone/>
            </a:pPr>
            <a:r>
              <a:rPr lang="ru-RU" sz="2400" dirty="0"/>
              <a:t>   3) </a:t>
            </a:r>
            <a:r>
              <a:rPr lang="ru-RU" sz="2400" dirty="0" err="1"/>
              <a:t>надзвичайної</a:t>
            </a:r>
            <a:r>
              <a:rPr lang="ru-RU" sz="2400" dirty="0"/>
              <a:t> </a:t>
            </a:r>
            <a:r>
              <a:rPr lang="ru-RU" sz="2400" dirty="0" err="1"/>
              <a:t>ситуації</a:t>
            </a:r>
            <a:r>
              <a:rPr lang="ru-RU" sz="2400" dirty="0"/>
              <a:t>;</a:t>
            </a:r>
          </a:p>
          <a:p>
            <a:pPr marL="0" indent="0">
              <a:buNone/>
            </a:pPr>
            <a:r>
              <a:rPr lang="ru-RU" sz="2400" dirty="0"/>
              <a:t>   4) </a:t>
            </a:r>
            <a:r>
              <a:rPr lang="ru-RU" sz="2400" dirty="0" err="1"/>
              <a:t>надзвичайного</a:t>
            </a:r>
            <a:r>
              <a:rPr lang="ru-RU" sz="2400" dirty="0"/>
              <a:t> стану.</a:t>
            </a:r>
            <a:endParaRPr lang="ru-UA" sz="2400" dirty="0"/>
          </a:p>
        </p:txBody>
      </p:sp>
    </p:spTree>
    <p:extLst>
      <p:ext uri="{BB962C8B-B14F-4D97-AF65-F5344CB8AC3E}">
        <p14:creationId xmlns:p14="http://schemas.microsoft.com/office/powerpoint/2010/main" val="11458928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646CD5-B75C-5695-B21A-B7C1E6509933}"/>
              </a:ext>
            </a:extLst>
          </p:cNvPr>
          <p:cNvSpPr>
            <a:spLocks noGrp="1"/>
          </p:cNvSpPr>
          <p:nvPr>
            <p:ph type="title"/>
          </p:nvPr>
        </p:nvSpPr>
        <p:spPr/>
        <p:txBody>
          <a:bodyPr>
            <a:normAutofit/>
          </a:bodyPr>
          <a:lstStyle/>
          <a:p>
            <a:pPr algn="ctr"/>
            <a:r>
              <a:rPr lang="uk-UA" sz="2600" b="1" dirty="0">
                <a:latin typeface="+mn-lt"/>
                <a:ea typeface="Calibri" panose="020F0502020204030204" pitchFamily="34" charset="0"/>
              </a:rPr>
              <a:t>Особливості забезпечення пожежної та техногенної безпеки</a:t>
            </a:r>
            <a:br>
              <a:rPr lang="uk-UA" sz="2600" b="1" dirty="0">
                <a:latin typeface="+mn-lt"/>
                <a:ea typeface="Calibri" panose="020F0502020204030204" pitchFamily="34" charset="0"/>
              </a:rPr>
            </a:br>
            <a:r>
              <a:rPr lang="uk-UA" sz="2600" b="1" dirty="0">
                <a:latin typeface="+mn-lt"/>
                <a:ea typeface="Calibri" panose="020F0502020204030204" pitchFamily="34" charset="0"/>
              </a:rPr>
              <a:t> у воєнний час</a:t>
            </a:r>
            <a:endParaRPr lang="ru-UA" sz="2600" dirty="0"/>
          </a:p>
        </p:txBody>
      </p:sp>
      <p:sp>
        <p:nvSpPr>
          <p:cNvPr id="3" name="Объект 2">
            <a:extLst>
              <a:ext uri="{FF2B5EF4-FFF2-40B4-BE49-F238E27FC236}">
                <a16:creationId xmlns:a16="http://schemas.microsoft.com/office/drawing/2014/main" id="{8D72477C-094E-FD77-FB13-3F94ABA30F08}"/>
              </a:ext>
            </a:extLst>
          </p:cNvPr>
          <p:cNvSpPr>
            <a:spLocks noGrp="1"/>
          </p:cNvSpPr>
          <p:nvPr>
            <p:ph idx="1"/>
          </p:nvPr>
        </p:nvSpPr>
        <p:spPr>
          <a:xfrm>
            <a:off x="495300" y="2009775"/>
            <a:ext cx="10515600" cy="4127867"/>
          </a:xfrm>
        </p:spPr>
        <p:txBody>
          <a:bodyPr/>
          <a:lstStyle/>
          <a:p>
            <a:pPr marL="0" indent="0">
              <a:lnSpc>
                <a:spcPct val="150000"/>
              </a:lnSpc>
              <a:buNone/>
            </a:pPr>
            <a:r>
              <a:rPr lang="ru-RU" sz="2400" dirty="0"/>
              <a:t>В </a:t>
            </a:r>
            <a:r>
              <a:rPr lang="ru-RU" sz="2400" dirty="0" err="1"/>
              <a:t>особливий</a:t>
            </a:r>
            <a:r>
              <a:rPr lang="ru-RU" sz="2400" dirty="0"/>
              <a:t> </a:t>
            </a:r>
            <a:r>
              <a:rPr lang="ru-RU" sz="2400" dirty="0" err="1"/>
              <a:t>період</a:t>
            </a:r>
            <a:r>
              <a:rPr lang="ru-RU" sz="2400" dirty="0"/>
              <a:t>, у тому </a:t>
            </a:r>
            <a:r>
              <a:rPr lang="ru-RU" sz="2400" dirty="0" err="1"/>
              <a:t>числі</a:t>
            </a:r>
            <a:r>
              <a:rPr lang="ru-RU" sz="2400" dirty="0"/>
              <a:t> у </a:t>
            </a:r>
            <a:r>
              <a:rPr lang="ru-RU" sz="2400" dirty="0" err="1"/>
              <a:t>воєнний</a:t>
            </a:r>
            <a:r>
              <a:rPr lang="ru-RU" sz="2400" dirty="0"/>
              <a:t> час, </a:t>
            </a:r>
            <a:r>
              <a:rPr lang="ru-RU" sz="2400" dirty="0" err="1"/>
              <a:t>єдина</a:t>
            </a:r>
            <a:r>
              <a:rPr lang="ru-RU" sz="2400" dirty="0"/>
              <a:t> </a:t>
            </a:r>
            <a:r>
              <a:rPr lang="ru-RU" sz="2400" dirty="0" err="1"/>
              <a:t>державна</a:t>
            </a:r>
            <a:r>
              <a:rPr lang="ru-RU" sz="2400" dirty="0"/>
              <a:t> система </a:t>
            </a:r>
            <a:r>
              <a:rPr lang="ru-RU" sz="2400" dirty="0" err="1"/>
              <a:t>цивільного</a:t>
            </a:r>
            <a:r>
              <a:rPr lang="ru-RU" sz="2400" dirty="0"/>
              <a:t> </a:t>
            </a:r>
            <a:r>
              <a:rPr lang="ru-RU" sz="2400" dirty="0" err="1"/>
              <a:t>захисту</a:t>
            </a:r>
            <a:r>
              <a:rPr lang="ru-RU" sz="2400" dirty="0"/>
              <a:t> </a:t>
            </a:r>
            <a:r>
              <a:rPr lang="ru-RU" sz="2400" dirty="0" err="1"/>
              <a:t>функціонує</a:t>
            </a:r>
            <a:r>
              <a:rPr lang="ru-RU" sz="2400" dirty="0"/>
              <a:t> </a:t>
            </a:r>
            <a:r>
              <a:rPr lang="ru-RU" sz="2400" dirty="0" err="1"/>
              <a:t>відповідно</a:t>
            </a:r>
            <a:r>
              <a:rPr lang="ru-RU" sz="2400" dirty="0"/>
              <a:t> до Кодексу та з </a:t>
            </a:r>
            <a:r>
              <a:rPr lang="ru-RU" sz="2400" dirty="0" err="1"/>
              <a:t>урахуванням</a:t>
            </a:r>
            <a:r>
              <a:rPr lang="ru-RU" sz="2400" dirty="0"/>
              <a:t> </a:t>
            </a:r>
            <a:r>
              <a:rPr lang="ru-RU" sz="2400" dirty="0" err="1"/>
              <a:t>особливостей</a:t>
            </a:r>
            <a:r>
              <a:rPr lang="ru-RU" sz="2400" dirty="0"/>
              <a:t>, </a:t>
            </a:r>
            <a:r>
              <a:rPr lang="ru-RU" sz="2400" dirty="0" err="1"/>
              <a:t>що</a:t>
            </a:r>
            <a:r>
              <a:rPr lang="ru-RU" sz="2400" dirty="0"/>
              <a:t> </a:t>
            </a:r>
            <a:r>
              <a:rPr lang="ru-RU" sz="2400" dirty="0" err="1"/>
              <a:t>визначаються</a:t>
            </a:r>
            <a:r>
              <a:rPr lang="ru-RU" sz="2400" dirty="0"/>
              <a:t> </a:t>
            </a:r>
            <a:r>
              <a:rPr lang="ru-RU" sz="2400" dirty="0" err="1"/>
              <a:t>згідно</a:t>
            </a:r>
            <a:r>
              <a:rPr lang="ru-RU" sz="2400" dirty="0"/>
              <a:t> з </a:t>
            </a:r>
            <a:r>
              <a:rPr lang="ru-RU" sz="2400" dirty="0" err="1"/>
              <a:t>вимогами</a:t>
            </a:r>
            <a:r>
              <a:rPr lang="ru-RU" sz="2400" dirty="0"/>
              <a:t> норм </a:t>
            </a:r>
            <a:r>
              <a:rPr lang="ru-RU" sz="2400" dirty="0" err="1"/>
              <a:t>міжнародного</a:t>
            </a:r>
            <a:r>
              <a:rPr lang="ru-RU" sz="2400" dirty="0"/>
              <a:t> </a:t>
            </a:r>
            <a:r>
              <a:rPr lang="ru-RU" sz="2400" dirty="0" err="1"/>
              <a:t>гуманітарного</a:t>
            </a:r>
            <a:r>
              <a:rPr lang="ru-RU" sz="2400" dirty="0"/>
              <a:t> права, </a:t>
            </a:r>
            <a:r>
              <a:rPr lang="ru-RU" sz="2400" dirty="0" err="1"/>
              <a:t>законів</a:t>
            </a:r>
            <a:r>
              <a:rPr lang="ru-RU" sz="2400" dirty="0"/>
              <a:t> </a:t>
            </a:r>
            <a:r>
              <a:rPr lang="ru-RU" sz="2400" dirty="0" err="1"/>
              <a:t>України</a:t>
            </a:r>
            <a:r>
              <a:rPr lang="ru-RU" sz="2400" dirty="0"/>
              <a:t>  «</a:t>
            </a:r>
            <a:r>
              <a:rPr lang="uk-UA" sz="2400" dirty="0"/>
              <a:t>Про правовий режим воєнного стану», «Про мобілізаційну підготовку та мобілізацію»</a:t>
            </a:r>
            <a:r>
              <a:rPr lang="ru-RU" sz="2400" dirty="0"/>
              <a:t>, а також </a:t>
            </a:r>
            <a:r>
              <a:rPr lang="ru-RU" sz="2400" dirty="0" err="1"/>
              <a:t>інших</a:t>
            </a:r>
            <a:r>
              <a:rPr lang="ru-RU" sz="2400" dirty="0"/>
              <a:t> нормативно-</a:t>
            </a:r>
            <a:r>
              <a:rPr lang="ru-RU" sz="2400" dirty="0" err="1"/>
              <a:t>правових</a:t>
            </a:r>
            <a:r>
              <a:rPr lang="ru-RU" sz="2400" dirty="0"/>
              <a:t> </a:t>
            </a:r>
            <a:r>
              <a:rPr lang="ru-RU" sz="2400" dirty="0" err="1"/>
              <a:t>актів</a:t>
            </a:r>
            <a:r>
              <a:rPr lang="ru-RU" sz="2400" dirty="0"/>
              <a:t>.</a:t>
            </a:r>
          </a:p>
          <a:p>
            <a:pPr marL="0" indent="0">
              <a:buNone/>
            </a:pPr>
            <a:endParaRPr lang="ru-UA" dirty="0"/>
          </a:p>
        </p:txBody>
      </p:sp>
    </p:spTree>
    <p:extLst>
      <p:ext uri="{BB962C8B-B14F-4D97-AF65-F5344CB8AC3E}">
        <p14:creationId xmlns:p14="http://schemas.microsoft.com/office/powerpoint/2010/main" val="8095633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392B58-E7A9-CB92-94E7-C497CBA48DF3}"/>
              </a:ext>
            </a:extLst>
          </p:cNvPr>
          <p:cNvSpPr>
            <a:spLocks noGrp="1"/>
          </p:cNvSpPr>
          <p:nvPr>
            <p:ph type="title"/>
          </p:nvPr>
        </p:nvSpPr>
        <p:spPr/>
        <p:txBody>
          <a:bodyPr>
            <a:normAutofit/>
          </a:bodyPr>
          <a:lstStyle/>
          <a:p>
            <a:pPr algn="ctr"/>
            <a:r>
              <a:rPr lang="uk-UA" sz="2600" b="1" dirty="0">
                <a:latin typeface="+mn-lt"/>
                <a:ea typeface="Calibri" panose="020F0502020204030204" pitchFamily="34" charset="0"/>
              </a:rPr>
              <a:t>Особливості забезпечення пожежної та техногенної безпеки</a:t>
            </a:r>
            <a:br>
              <a:rPr lang="uk-UA" sz="2600" b="1" dirty="0">
                <a:latin typeface="+mn-lt"/>
                <a:ea typeface="Calibri" panose="020F0502020204030204" pitchFamily="34" charset="0"/>
              </a:rPr>
            </a:br>
            <a:r>
              <a:rPr lang="uk-UA" sz="2600" b="1" dirty="0">
                <a:latin typeface="+mn-lt"/>
                <a:ea typeface="Calibri" panose="020F0502020204030204" pitchFamily="34" charset="0"/>
              </a:rPr>
              <a:t> у воєнний час</a:t>
            </a:r>
            <a:endParaRPr lang="ru-UA" sz="2600" dirty="0"/>
          </a:p>
        </p:txBody>
      </p:sp>
      <p:sp>
        <p:nvSpPr>
          <p:cNvPr id="3" name="Объект 2">
            <a:extLst>
              <a:ext uri="{FF2B5EF4-FFF2-40B4-BE49-F238E27FC236}">
                <a16:creationId xmlns:a16="http://schemas.microsoft.com/office/drawing/2014/main" id="{08DC4826-2361-38F5-2FDB-D70E2534BE73}"/>
              </a:ext>
            </a:extLst>
          </p:cNvPr>
          <p:cNvSpPr>
            <a:spLocks noGrp="1"/>
          </p:cNvSpPr>
          <p:nvPr>
            <p:ph idx="1"/>
          </p:nvPr>
        </p:nvSpPr>
        <p:spPr>
          <a:xfrm>
            <a:off x="495300" y="2190750"/>
            <a:ext cx="10515600" cy="2838450"/>
          </a:xfrm>
        </p:spPr>
        <p:txBody>
          <a:bodyPr>
            <a:normAutofit/>
          </a:bodyPr>
          <a:lstStyle/>
          <a:p>
            <a:pPr marL="0" indent="0">
              <a:lnSpc>
                <a:spcPct val="150000"/>
              </a:lnSpc>
              <a:buNone/>
            </a:pPr>
            <a:r>
              <a:rPr lang="uk-UA" sz="2400" dirty="0"/>
              <a:t>До головних завдань і обов’язків керівництва підприємств (об</a:t>
            </a:r>
            <a:r>
              <a:rPr lang="ru-RU" sz="2400" dirty="0"/>
              <a:t>’</a:t>
            </a:r>
            <a:r>
              <a:rPr lang="uk-UA" sz="2400" dirty="0" err="1"/>
              <a:t>єктів</a:t>
            </a:r>
            <a:r>
              <a:rPr lang="uk-UA" sz="2400" dirty="0"/>
              <a:t>) належить:</a:t>
            </a:r>
          </a:p>
          <a:p>
            <a:pPr>
              <a:lnSpc>
                <a:spcPct val="150000"/>
              </a:lnSpc>
            </a:pPr>
            <a:r>
              <a:rPr lang="uk-UA" sz="2400" dirty="0"/>
              <a:t>забезпечення виконання вимог законодавства у сфері пожежної безпеки;</a:t>
            </a:r>
          </a:p>
          <a:p>
            <a:pPr>
              <a:lnSpc>
                <a:spcPct val="150000"/>
              </a:lnSpc>
            </a:pPr>
            <a:r>
              <a:rPr lang="uk-UA" sz="2400" dirty="0"/>
              <a:t>здійснення під час виникнення пожежі евакуаційних заходів щодо  свого персоналу та відвідувачів.</a:t>
            </a:r>
            <a:endParaRPr lang="ru-UA" sz="2400" dirty="0"/>
          </a:p>
        </p:txBody>
      </p:sp>
    </p:spTree>
    <p:extLst>
      <p:ext uri="{BB962C8B-B14F-4D97-AF65-F5344CB8AC3E}">
        <p14:creationId xmlns:p14="http://schemas.microsoft.com/office/powerpoint/2010/main" val="1932707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787EE9-E922-F496-393D-196F480C1084}"/>
              </a:ext>
            </a:extLst>
          </p:cNvPr>
          <p:cNvSpPr>
            <a:spLocks noGrp="1"/>
          </p:cNvSpPr>
          <p:nvPr>
            <p:ph type="title"/>
          </p:nvPr>
        </p:nvSpPr>
        <p:spPr/>
        <p:txBody>
          <a:bodyPr>
            <a:normAutofit/>
          </a:bodyPr>
          <a:lstStyle/>
          <a:p>
            <a:pPr algn="ctr"/>
            <a:r>
              <a:rPr lang="uk-UA" sz="2600" b="1" dirty="0">
                <a:latin typeface="+mn-lt"/>
                <a:ea typeface="Calibri" panose="020F0502020204030204" pitchFamily="34" charset="0"/>
              </a:rPr>
              <a:t>Особливості забезпечення пожежної та техногенної безпеки</a:t>
            </a:r>
            <a:br>
              <a:rPr lang="uk-UA" sz="2600" b="1" dirty="0">
                <a:latin typeface="+mn-lt"/>
                <a:ea typeface="Calibri" panose="020F0502020204030204" pitchFamily="34" charset="0"/>
              </a:rPr>
            </a:br>
            <a:r>
              <a:rPr lang="uk-UA" sz="2600" b="1" dirty="0">
                <a:latin typeface="+mn-lt"/>
                <a:ea typeface="Calibri" panose="020F0502020204030204" pitchFamily="34" charset="0"/>
              </a:rPr>
              <a:t> у воєнний час</a:t>
            </a:r>
            <a:endParaRPr lang="ru-UA" sz="2600" dirty="0"/>
          </a:p>
        </p:txBody>
      </p:sp>
      <p:sp>
        <p:nvSpPr>
          <p:cNvPr id="3" name="Объект 2">
            <a:extLst>
              <a:ext uri="{FF2B5EF4-FFF2-40B4-BE49-F238E27FC236}">
                <a16:creationId xmlns:a16="http://schemas.microsoft.com/office/drawing/2014/main" id="{82555EFD-A7AB-DD94-DCA3-168D42C5AF39}"/>
              </a:ext>
            </a:extLst>
          </p:cNvPr>
          <p:cNvSpPr>
            <a:spLocks noGrp="1"/>
          </p:cNvSpPr>
          <p:nvPr>
            <p:ph idx="1"/>
          </p:nvPr>
        </p:nvSpPr>
        <p:spPr>
          <a:xfrm>
            <a:off x="495300" y="1690688"/>
            <a:ext cx="10515600" cy="4802187"/>
          </a:xfrm>
        </p:spPr>
        <p:txBody>
          <a:bodyPr>
            <a:noAutofit/>
          </a:bodyPr>
          <a:lstStyle/>
          <a:p>
            <a:pPr marL="0" indent="0" algn="just">
              <a:buNone/>
            </a:pPr>
            <a:r>
              <a:rPr lang="uk-UA" sz="2300" dirty="0"/>
              <a:t>До основних заходів боротьби з пожежами, що виникли під час воєнних дій або внаслідок цих дій, належать:</a:t>
            </a:r>
          </a:p>
          <a:p>
            <a:pPr marL="0" indent="0" algn="just">
              <a:buNone/>
            </a:pPr>
            <a:endParaRPr lang="uk-UA" sz="2300" dirty="0"/>
          </a:p>
          <a:p>
            <a:pPr marL="0" indent="0" algn="just">
              <a:buNone/>
            </a:pPr>
            <a:r>
              <a:rPr lang="uk-UA" sz="2300" dirty="0"/>
              <a:t>   • створення необхідних протипожежних сил, їх оснащення матеріально-технічними засобами та підготовка у сфері цивільного захисту;</a:t>
            </a:r>
          </a:p>
          <a:p>
            <a:pPr marL="0" indent="0" algn="just">
              <a:buNone/>
            </a:pPr>
            <a:endParaRPr lang="ru-RU" sz="2300" dirty="0"/>
          </a:p>
          <a:p>
            <a:pPr marL="0" indent="0" algn="just">
              <a:buNone/>
            </a:pPr>
            <a:r>
              <a:rPr lang="uk-UA" sz="2300" dirty="0"/>
              <a:t>   • гасіння пожеж у районах проведення аварійно-рятувальних та інших невідкладних робіт у воєнний час;</a:t>
            </a:r>
          </a:p>
          <a:p>
            <a:pPr marL="0" indent="0" algn="just">
              <a:buNone/>
            </a:pPr>
            <a:endParaRPr lang="ru-RU" sz="2300" dirty="0"/>
          </a:p>
          <a:p>
            <a:pPr marL="0" indent="0" algn="just">
              <a:buNone/>
            </a:pPr>
            <a:r>
              <a:rPr lang="uk-UA" sz="2300" dirty="0"/>
              <a:t>    • гасіння пожеж на об'єктах, що віднесені до категорій з цивільного захисту у воєнний час.</a:t>
            </a:r>
            <a:endParaRPr lang="ru-RU" sz="2300" dirty="0"/>
          </a:p>
          <a:p>
            <a:pPr marL="0" indent="0" algn="just">
              <a:buNone/>
            </a:pPr>
            <a:r>
              <a:rPr lang="ru-RU" sz="2300" dirty="0"/>
              <a:t> </a:t>
            </a:r>
            <a:endParaRPr lang="ru-UA" sz="2300" dirty="0"/>
          </a:p>
        </p:txBody>
      </p:sp>
    </p:spTree>
    <p:extLst>
      <p:ext uri="{BB962C8B-B14F-4D97-AF65-F5344CB8AC3E}">
        <p14:creationId xmlns:p14="http://schemas.microsoft.com/office/powerpoint/2010/main" val="3665713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190EE9-8002-A3A4-E15C-4BC1F88DD0E3}"/>
              </a:ext>
            </a:extLst>
          </p:cNvPr>
          <p:cNvSpPr>
            <a:spLocks noGrp="1"/>
          </p:cNvSpPr>
          <p:nvPr>
            <p:ph type="title"/>
          </p:nvPr>
        </p:nvSpPr>
        <p:spPr/>
        <p:txBody>
          <a:bodyPr>
            <a:normAutofit/>
          </a:bodyPr>
          <a:lstStyle/>
          <a:p>
            <a:pPr algn="ctr"/>
            <a:r>
              <a:rPr lang="uk-UA" b="1" dirty="0">
                <a:solidFill>
                  <a:schemeClr val="tx1">
                    <a:lumMod val="75000"/>
                    <a:lumOff val="25000"/>
                  </a:schemeClr>
                </a:solidFill>
                <a:latin typeface="+mn-lt"/>
              </a:rPr>
              <a:t>Дякую за увагу!</a:t>
            </a:r>
            <a:endParaRPr lang="ru-UA" dirty="0"/>
          </a:p>
        </p:txBody>
      </p:sp>
      <p:pic>
        <p:nvPicPr>
          <p:cNvPr id="5" name="Объект 4">
            <a:extLst>
              <a:ext uri="{FF2B5EF4-FFF2-40B4-BE49-F238E27FC236}">
                <a16:creationId xmlns:a16="http://schemas.microsoft.com/office/drawing/2014/main" id="{5A1DC688-FB14-3DE5-CBFC-8B8DBEE045A2}"/>
              </a:ext>
            </a:extLst>
          </p:cNvPr>
          <p:cNvPicPr>
            <a:picLocks noGrp="1" noChangeAspect="1"/>
          </p:cNvPicPr>
          <p:nvPr>
            <p:ph idx="1"/>
          </p:nvPr>
        </p:nvPicPr>
        <p:blipFill>
          <a:blip r:embed="rId2"/>
          <a:stretch>
            <a:fillRect/>
          </a:stretch>
        </p:blipFill>
        <p:spPr>
          <a:xfrm>
            <a:off x="1038226" y="1962150"/>
            <a:ext cx="7105650" cy="3762375"/>
          </a:xfrm>
        </p:spPr>
      </p:pic>
    </p:spTree>
    <p:extLst>
      <p:ext uri="{BB962C8B-B14F-4D97-AF65-F5344CB8AC3E}">
        <p14:creationId xmlns:p14="http://schemas.microsoft.com/office/powerpoint/2010/main" val="2924117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4EDCE8-D53B-B137-5692-418EBBDD8571}"/>
              </a:ext>
            </a:extLst>
          </p:cNvPr>
          <p:cNvSpPr>
            <a:spLocks noGrp="1"/>
          </p:cNvSpPr>
          <p:nvPr>
            <p:ph type="title"/>
          </p:nvPr>
        </p:nvSpPr>
        <p:spPr/>
        <p:txBody>
          <a:bodyPr>
            <a:normAutofit/>
          </a:bodyPr>
          <a:lstStyle/>
          <a:p>
            <a:pPr algn="ctr"/>
            <a:r>
              <a:rPr lang="uk-UA" sz="2600" b="1" dirty="0">
                <a:latin typeface="+mn-lt"/>
              </a:rPr>
              <a:t>Зміни у Кодексі</a:t>
            </a:r>
            <a:endParaRPr lang="ru-UA" sz="2600" dirty="0">
              <a:latin typeface="+mn-lt"/>
            </a:endParaRPr>
          </a:p>
        </p:txBody>
      </p:sp>
      <p:sp>
        <p:nvSpPr>
          <p:cNvPr id="3" name="Объект 2">
            <a:extLst>
              <a:ext uri="{FF2B5EF4-FFF2-40B4-BE49-F238E27FC236}">
                <a16:creationId xmlns:a16="http://schemas.microsoft.com/office/drawing/2014/main" id="{BE750594-D6AE-D260-7057-79E44F45582A}"/>
              </a:ext>
            </a:extLst>
          </p:cNvPr>
          <p:cNvSpPr>
            <a:spLocks noGrp="1"/>
          </p:cNvSpPr>
          <p:nvPr>
            <p:ph idx="1"/>
          </p:nvPr>
        </p:nvSpPr>
        <p:spPr>
          <a:xfrm>
            <a:off x="495300" y="1771650"/>
            <a:ext cx="10515600" cy="3895725"/>
          </a:xfrm>
        </p:spPr>
        <p:txBody>
          <a:bodyPr/>
          <a:lstStyle/>
          <a:p>
            <a:pPr marL="0" indent="0">
              <a:buNone/>
            </a:pPr>
            <a:r>
              <a:rPr lang="uk-UA" sz="2400" dirty="0"/>
              <a:t>Змінено деякі ключові терміни, зокрема:</a:t>
            </a:r>
            <a:endParaRPr lang="ru-RU" sz="2400" dirty="0"/>
          </a:p>
          <a:p>
            <a:pPr marL="0" indent="0">
              <a:lnSpc>
                <a:spcPct val="100000"/>
              </a:lnSpc>
              <a:buNone/>
            </a:pPr>
            <a:r>
              <a:rPr lang="ru-RU" sz="2400" dirty="0"/>
              <a:t>	</a:t>
            </a:r>
            <a:r>
              <a:rPr lang="uk-UA" sz="2400" b="1" dirty="0"/>
              <a:t>пожежа</a:t>
            </a:r>
            <a:r>
              <a:rPr lang="uk-UA" sz="2400" dirty="0"/>
              <a:t> – неконтрольований процес горіння, внаслідок якого знищується або пошкоджується майно, природні ресурси, а також виникають небезпечні чинники, що створюють загрозу життю та здоров’ю людей, тварин, негативно впливають на навколишнє природне середовище;</a:t>
            </a:r>
          </a:p>
          <a:p>
            <a:pPr marL="0" indent="0">
              <a:lnSpc>
                <a:spcPct val="100000"/>
              </a:lnSpc>
              <a:buNone/>
            </a:pPr>
            <a:endParaRPr lang="uk-UA" sz="2400" dirty="0"/>
          </a:p>
          <a:p>
            <a:pPr marL="0" indent="0">
              <a:lnSpc>
                <a:spcPct val="100000"/>
              </a:lnSpc>
              <a:buNone/>
            </a:pPr>
            <a:r>
              <a:rPr lang="uk-UA" sz="2400" b="1" dirty="0"/>
              <a:t>	пожежна безпека </a:t>
            </a:r>
            <a:r>
              <a:rPr lang="uk-UA" sz="2400" dirty="0"/>
              <a:t>– стан захищеності життя та здоров’я людини, майна, навколишнього природного середовища від пожеж, що характеризується досягненням прийнятного рівня ризику виникнення пожежі</a:t>
            </a:r>
            <a:endParaRPr lang="ru-RU" sz="2400" dirty="0"/>
          </a:p>
          <a:p>
            <a:pPr marL="0" indent="0">
              <a:buNone/>
            </a:pPr>
            <a:endParaRPr lang="ru-UA" dirty="0"/>
          </a:p>
        </p:txBody>
      </p:sp>
    </p:spTree>
    <p:extLst>
      <p:ext uri="{BB962C8B-B14F-4D97-AF65-F5344CB8AC3E}">
        <p14:creationId xmlns:p14="http://schemas.microsoft.com/office/powerpoint/2010/main" val="3935885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29819C-AF6F-E862-AD46-3961D8C19371}"/>
              </a:ext>
            </a:extLst>
          </p:cNvPr>
          <p:cNvSpPr>
            <a:spLocks noGrp="1"/>
          </p:cNvSpPr>
          <p:nvPr>
            <p:ph type="title"/>
          </p:nvPr>
        </p:nvSpPr>
        <p:spPr/>
        <p:txBody>
          <a:bodyPr>
            <a:normAutofit/>
          </a:bodyPr>
          <a:lstStyle/>
          <a:p>
            <a:pPr algn="ctr"/>
            <a:r>
              <a:rPr lang="uk-UA" sz="2600" b="1" dirty="0">
                <a:latin typeface="+mn-lt"/>
              </a:rPr>
              <a:t>Зміни у Кодексі</a:t>
            </a:r>
            <a:endParaRPr lang="ru-UA" sz="2600" dirty="0">
              <a:latin typeface="+mn-lt"/>
            </a:endParaRPr>
          </a:p>
        </p:txBody>
      </p:sp>
      <p:sp>
        <p:nvSpPr>
          <p:cNvPr id="3" name="Объект 2">
            <a:extLst>
              <a:ext uri="{FF2B5EF4-FFF2-40B4-BE49-F238E27FC236}">
                <a16:creationId xmlns:a16="http://schemas.microsoft.com/office/drawing/2014/main" id="{F32A9691-F9C8-64A6-836F-948C913C4522}"/>
              </a:ext>
            </a:extLst>
          </p:cNvPr>
          <p:cNvSpPr>
            <a:spLocks noGrp="1"/>
          </p:cNvSpPr>
          <p:nvPr>
            <p:ph idx="1"/>
          </p:nvPr>
        </p:nvSpPr>
        <p:spPr>
          <a:xfrm>
            <a:off x="495300" y="1581150"/>
            <a:ext cx="10515600" cy="4556492"/>
          </a:xfrm>
        </p:spPr>
        <p:txBody>
          <a:bodyPr>
            <a:normAutofit fontScale="92500" lnSpcReduction="10000"/>
          </a:bodyPr>
          <a:lstStyle/>
          <a:p>
            <a:pPr marL="0" indent="0" algn="just">
              <a:buNone/>
            </a:pPr>
            <a:r>
              <a:rPr lang="uk-UA" sz="2600" dirty="0"/>
              <a:t>Згідно зі змінами до статті 17 Кодексу </a:t>
            </a:r>
            <a:r>
              <a:rPr lang="uk-UA" sz="2600" b="1" dirty="0"/>
              <a:t>державний нагляд </a:t>
            </a:r>
            <a:r>
              <a:rPr lang="uk-UA" sz="2600" dirty="0"/>
              <a:t>(контроль) за додержанням вимог пожежної та техногенної безпеки під час проведення робіт з будівництва будівель та споруд тепер </a:t>
            </a:r>
            <a:r>
              <a:rPr lang="uk-UA" sz="2600" b="1" dirty="0"/>
              <a:t>не здійснюється </a:t>
            </a:r>
            <a:r>
              <a:rPr lang="uk-UA" sz="2600" dirty="0"/>
              <a:t>для усіх об’єктів будівництва класу СС1. </a:t>
            </a:r>
            <a:endParaRPr lang="ru-RU" sz="2600" dirty="0"/>
          </a:p>
          <a:p>
            <a:pPr marL="0" indent="0" algn="just">
              <a:buNone/>
            </a:pPr>
            <a:endParaRPr lang="ru-RU" sz="2600" dirty="0"/>
          </a:p>
          <a:p>
            <a:pPr marL="0" indent="0" algn="just">
              <a:buNone/>
            </a:pPr>
            <a:r>
              <a:rPr lang="ru-RU" sz="2600" dirty="0" err="1"/>
              <a:t>Згідно</a:t>
            </a:r>
            <a:r>
              <a:rPr lang="ru-RU" sz="2600" dirty="0"/>
              <a:t> з ДСТУ 8855:2019 «</a:t>
            </a:r>
            <a:r>
              <a:rPr lang="ru-RU" sz="2600" dirty="0" err="1"/>
              <a:t>Визначення</a:t>
            </a:r>
            <a:r>
              <a:rPr lang="ru-RU" sz="2600" dirty="0"/>
              <a:t> </a:t>
            </a:r>
            <a:r>
              <a:rPr lang="ru-RU" sz="2600" dirty="0" err="1"/>
              <a:t>класу</a:t>
            </a:r>
            <a:r>
              <a:rPr lang="ru-RU" sz="2600" dirty="0"/>
              <a:t> </a:t>
            </a:r>
            <a:r>
              <a:rPr lang="ru-RU" sz="2600" dirty="0" err="1"/>
              <a:t>наслідків</a:t>
            </a:r>
            <a:r>
              <a:rPr lang="ru-RU" sz="2600" dirty="0"/>
              <a:t> (</a:t>
            </a:r>
            <a:r>
              <a:rPr lang="ru-RU" sz="2600" dirty="0" err="1"/>
              <a:t>відповідальності</a:t>
            </a:r>
            <a:r>
              <a:rPr lang="ru-RU" sz="2600" dirty="0"/>
              <a:t>)» характеристики </a:t>
            </a:r>
            <a:r>
              <a:rPr lang="ru-RU" sz="2600" dirty="0" err="1"/>
              <a:t>можливих</a:t>
            </a:r>
            <a:r>
              <a:rPr lang="ru-RU" sz="2600" dirty="0"/>
              <a:t> </a:t>
            </a:r>
            <a:r>
              <a:rPr lang="ru-RU" sz="2600" dirty="0" err="1"/>
              <a:t>наслідків</a:t>
            </a:r>
            <a:r>
              <a:rPr lang="ru-RU" sz="2600" dirty="0"/>
              <a:t> </a:t>
            </a:r>
            <a:r>
              <a:rPr lang="ru-RU" sz="2600" dirty="0" err="1"/>
              <a:t>відмови</a:t>
            </a:r>
            <a:r>
              <a:rPr lang="ru-RU" sz="2600" dirty="0"/>
              <a:t> </a:t>
            </a:r>
            <a:r>
              <a:rPr lang="ru-RU" sz="2600" dirty="0" err="1"/>
              <a:t>об’єкта</a:t>
            </a:r>
            <a:r>
              <a:rPr lang="ru-RU" sz="2600" dirty="0"/>
              <a:t> є </a:t>
            </a:r>
            <a:r>
              <a:rPr lang="ru-RU" sz="2600" dirty="0" err="1"/>
              <a:t>підставою</a:t>
            </a:r>
            <a:r>
              <a:rPr lang="ru-RU" sz="2600" dirty="0"/>
              <a:t> для </a:t>
            </a:r>
            <a:r>
              <a:rPr lang="ru-RU" sz="2600" dirty="0" err="1"/>
              <a:t>класифікації</a:t>
            </a:r>
            <a:r>
              <a:rPr lang="ru-RU" sz="2600" dirty="0"/>
              <a:t> </a:t>
            </a:r>
            <a:r>
              <a:rPr lang="ru-RU" sz="2600" dirty="0" err="1"/>
              <a:t>об’єктів</a:t>
            </a:r>
            <a:r>
              <a:rPr lang="ru-RU" sz="2600" dirty="0"/>
              <a:t> за </a:t>
            </a:r>
            <a:r>
              <a:rPr lang="ru-RU" sz="2600" dirty="0" err="1"/>
              <a:t>трьома</a:t>
            </a:r>
            <a:r>
              <a:rPr lang="ru-RU" sz="2600" dirty="0"/>
              <a:t> </a:t>
            </a:r>
            <a:r>
              <a:rPr lang="ru-RU" sz="2600" dirty="0" err="1"/>
              <a:t>класами</a:t>
            </a:r>
            <a:r>
              <a:rPr lang="ru-RU" sz="2600" dirty="0"/>
              <a:t> </a:t>
            </a:r>
            <a:r>
              <a:rPr lang="ru-RU" sz="2600" dirty="0" err="1"/>
              <a:t>наслідків</a:t>
            </a:r>
            <a:r>
              <a:rPr lang="ru-RU" sz="2600" dirty="0"/>
              <a:t> (</a:t>
            </a:r>
            <a:r>
              <a:rPr lang="ru-RU" sz="2600" dirty="0" err="1"/>
              <a:t>відповідальності</a:t>
            </a:r>
            <a:r>
              <a:rPr lang="ru-RU" sz="2600" dirty="0"/>
              <a:t>):</a:t>
            </a:r>
          </a:p>
          <a:p>
            <a:pPr marL="0" indent="0" algn="just">
              <a:buNone/>
            </a:pPr>
            <a:endParaRPr lang="ru-RU" sz="2600" dirty="0"/>
          </a:p>
          <a:p>
            <a:pPr marL="0" indent="0" algn="just">
              <a:buNone/>
            </a:pPr>
            <a:r>
              <a:rPr lang="ru-RU" sz="2600" dirty="0"/>
              <a:t>      - </a:t>
            </a:r>
            <a:r>
              <a:rPr lang="ru-RU" sz="2600" dirty="0" err="1"/>
              <a:t>незначні</a:t>
            </a:r>
            <a:r>
              <a:rPr lang="ru-RU" sz="2600" dirty="0"/>
              <a:t> </a:t>
            </a:r>
            <a:r>
              <a:rPr lang="ru-RU" sz="2600" dirty="0" err="1"/>
              <a:t>наслідки</a:t>
            </a:r>
            <a:r>
              <a:rPr lang="ru-RU" sz="2600" dirty="0"/>
              <a:t> — СС1;</a:t>
            </a:r>
          </a:p>
          <a:p>
            <a:pPr marL="0" indent="0" algn="just">
              <a:buNone/>
            </a:pPr>
            <a:r>
              <a:rPr lang="ru-RU" sz="2600" dirty="0"/>
              <a:t>      - </a:t>
            </a:r>
            <a:r>
              <a:rPr lang="ru-RU" sz="2600" dirty="0" err="1"/>
              <a:t>середні</a:t>
            </a:r>
            <a:r>
              <a:rPr lang="ru-RU" sz="2600" dirty="0"/>
              <a:t> </a:t>
            </a:r>
            <a:r>
              <a:rPr lang="ru-RU" sz="2600" dirty="0" err="1"/>
              <a:t>наслідки</a:t>
            </a:r>
            <a:r>
              <a:rPr lang="ru-RU" sz="2600" dirty="0"/>
              <a:t> — СС2;</a:t>
            </a:r>
          </a:p>
          <a:p>
            <a:pPr marL="0" indent="0" algn="just">
              <a:buNone/>
            </a:pPr>
            <a:r>
              <a:rPr lang="ru-RU" sz="2600" dirty="0"/>
              <a:t>      - </a:t>
            </a:r>
            <a:r>
              <a:rPr lang="ru-RU" sz="2600" dirty="0" err="1"/>
              <a:t>значні</a:t>
            </a:r>
            <a:r>
              <a:rPr lang="ru-RU" sz="2600" dirty="0"/>
              <a:t> </a:t>
            </a:r>
            <a:r>
              <a:rPr lang="ru-RU" sz="2600" dirty="0" err="1"/>
              <a:t>наслідки</a:t>
            </a:r>
            <a:r>
              <a:rPr lang="ru-RU" sz="2600" dirty="0"/>
              <a:t> — СС3.</a:t>
            </a:r>
          </a:p>
          <a:p>
            <a:endParaRPr lang="ru-UA" dirty="0"/>
          </a:p>
        </p:txBody>
      </p:sp>
    </p:spTree>
    <p:extLst>
      <p:ext uri="{BB962C8B-B14F-4D97-AF65-F5344CB8AC3E}">
        <p14:creationId xmlns:p14="http://schemas.microsoft.com/office/powerpoint/2010/main" val="3986999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9DC695-42AE-D139-E121-A17DA92DCC2B}"/>
              </a:ext>
            </a:extLst>
          </p:cNvPr>
          <p:cNvSpPr>
            <a:spLocks noGrp="1"/>
          </p:cNvSpPr>
          <p:nvPr>
            <p:ph type="title"/>
          </p:nvPr>
        </p:nvSpPr>
        <p:spPr/>
        <p:txBody>
          <a:bodyPr>
            <a:normAutofit/>
          </a:bodyPr>
          <a:lstStyle/>
          <a:p>
            <a:pPr algn="ctr"/>
            <a:r>
              <a:rPr lang="uk-UA" sz="2600" b="1" dirty="0">
                <a:latin typeface="+mn-lt"/>
              </a:rPr>
              <a:t>Зміни у Кодексі: стаття 20</a:t>
            </a:r>
            <a:endParaRPr lang="ru-UA" sz="2600" dirty="0">
              <a:latin typeface="+mn-lt"/>
            </a:endParaRPr>
          </a:p>
        </p:txBody>
      </p:sp>
      <p:sp>
        <p:nvSpPr>
          <p:cNvPr id="3" name="Объект 2">
            <a:extLst>
              <a:ext uri="{FF2B5EF4-FFF2-40B4-BE49-F238E27FC236}">
                <a16:creationId xmlns:a16="http://schemas.microsoft.com/office/drawing/2014/main" id="{ED125F80-209A-9848-3615-FCF802774485}"/>
              </a:ext>
            </a:extLst>
          </p:cNvPr>
          <p:cNvSpPr>
            <a:spLocks noGrp="1"/>
          </p:cNvSpPr>
          <p:nvPr>
            <p:ph idx="1"/>
          </p:nvPr>
        </p:nvSpPr>
        <p:spPr>
          <a:xfrm>
            <a:off x="495300" y="1609725"/>
            <a:ext cx="10515600" cy="4527917"/>
          </a:xfrm>
        </p:spPr>
        <p:txBody>
          <a:bodyPr>
            <a:noAutofit/>
          </a:bodyPr>
          <a:lstStyle/>
          <a:p>
            <a:pPr marL="0" indent="0" algn="just">
              <a:buNone/>
            </a:pPr>
            <a:r>
              <a:rPr lang="uk-UA" sz="2400" dirty="0"/>
              <a:t> Завдання і обов’язки суб’єктів господарювання, інших юридичних осіб та фізичних осіб – підприємців викладені у статті 20 Кодексу. Так будуть виглядати пункти цієї статті, у які </a:t>
            </a:r>
            <a:r>
              <a:rPr lang="uk-UA" sz="2400" dirty="0" err="1"/>
              <a:t>внесено</a:t>
            </a:r>
            <a:r>
              <a:rPr lang="uk-UA" sz="2400" dirty="0"/>
              <a:t> зміни та доповнення:</a:t>
            </a:r>
            <a:endParaRPr lang="ru-RU" sz="2400" dirty="0"/>
          </a:p>
          <a:p>
            <a:pPr marL="0" indent="0" algn="just">
              <a:buNone/>
            </a:pPr>
            <a:r>
              <a:rPr lang="uk-UA" sz="2400" dirty="0"/>
              <a:t>     «</a:t>
            </a:r>
            <a:r>
              <a:rPr lang="uk-UA" sz="2400" i="1" dirty="0"/>
              <a:t>До завдань і обов’язків суб’єктів господарювання, інших юридичних осіб та фізичних осіб – підприємців у сфері цивільного захисту належить:</a:t>
            </a:r>
            <a:endParaRPr lang="ru-RU" sz="2400" i="1" dirty="0"/>
          </a:p>
          <a:p>
            <a:pPr marL="0" indent="0" algn="just">
              <a:buNone/>
            </a:pPr>
            <a:r>
              <a:rPr lang="uk-UA" sz="2400" dirty="0"/>
              <a:t>     3) розміщення інформації, у тому числі у доступній для осіб з порушеннями зору та слуху формі, про заходи безпеки працівників, населення у разі виникнення надзвичайної ситуації, пожежі або іншої небезпечної події та інформування працівників, громадськості про стан пожежної та техногенної безпеки об’єктів нерухомого майна, що перебувають у їх власності або користуванні (крім суб’єктів господарювання, які займаються незалежною професійною діяльністю за місцем проживання та не використовують найману працю);</a:t>
            </a:r>
            <a:endParaRPr lang="ru-UA" sz="2400" dirty="0"/>
          </a:p>
        </p:txBody>
      </p:sp>
    </p:spTree>
    <p:extLst>
      <p:ext uri="{BB962C8B-B14F-4D97-AF65-F5344CB8AC3E}">
        <p14:creationId xmlns:p14="http://schemas.microsoft.com/office/powerpoint/2010/main" val="75654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07BFDB-F4B7-831F-F68F-D339542CD8E0}"/>
              </a:ext>
            </a:extLst>
          </p:cNvPr>
          <p:cNvSpPr>
            <a:spLocks noGrp="1"/>
          </p:cNvSpPr>
          <p:nvPr>
            <p:ph type="title"/>
          </p:nvPr>
        </p:nvSpPr>
        <p:spPr>
          <a:xfrm>
            <a:off x="838200" y="365126"/>
            <a:ext cx="10515600" cy="673099"/>
          </a:xfrm>
        </p:spPr>
        <p:txBody>
          <a:bodyPr>
            <a:normAutofit/>
          </a:bodyPr>
          <a:lstStyle/>
          <a:p>
            <a:pPr algn="ctr"/>
            <a:r>
              <a:rPr lang="uk-UA" sz="2600" b="1" dirty="0">
                <a:latin typeface="+mn-lt"/>
              </a:rPr>
              <a:t>Зміни у Кодексі: стаття 20</a:t>
            </a:r>
            <a:endParaRPr lang="ru-UA" sz="2600" dirty="0"/>
          </a:p>
        </p:txBody>
      </p:sp>
      <p:sp>
        <p:nvSpPr>
          <p:cNvPr id="3" name="Объект 2">
            <a:extLst>
              <a:ext uri="{FF2B5EF4-FFF2-40B4-BE49-F238E27FC236}">
                <a16:creationId xmlns:a16="http://schemas.microsoft.com/office/drawing/2014/main" id="{4EEA1603-C45C-C853-C519-265AD698BE6B}"/>
              </a:ext>
            </a:extLst>
          </p:cNvPr>
          <p:cNvSpPr>
            <a:spLocks noGrp="1"/>
          </p:cNvSpPr>
          <p:nvPr>
            <p:ph idx="1"/>
          </p:nvPr>
        </p:nvSpPr>
        <p:spPr>
          <a:xfrm>
            <a:off x="495300" y="1038226"/>
            <a:ext cx="10515600" cy="5314950"/>
          </a:xfrm>
        </p:spPr>
        <p:txBody>
          <a:bodyPr>
            <a:normAutofit fontScale="62500" lnSpcReduction="20000"/>
          </a:bodyPr>
          <a:lstStyle/>
          <a:p>
            <a:pPr marL="0" indent="0" algn="just">
              <a:buNone/>
            </a:pPr>
            <a:r>
              <a:rPr lang="uk-UA" sz="3800" dirty="0"/>
              <a:t>   14) забезпечення безперешкодного доступу уповноважених посадових осіб центрального органу виконавчої влади, що реалізує державну політику у сфері цивільного захисту, для здійснення заходів державного нагляду (контролю) у сфері пожежної та техногенної безпеки незалежно від присутності керівника (уповноваженої особи) суб’єкта господарювання;</a:t>
            </a:r>
          </a:p>
          <a:p>
            <a:pPr marL="0" indent="0" algn="just">
              <a:buNone/>
            </a:pPr>
            <a:endParaRPr lang="ru-RU" sz="3800" dirty="0"/>
          </a:p>
          <a:p>
            <a:pPr marL="0" indent="0" algn="just">
              <a:buNone/>
            </a:pPr>
            <a:r>
              <a:rPr lang="uk-UA" sz="3800" dirty="0"/>
              <a:t>    14</a:t>
            </a:r>
            <a:r>
              <a:rPr lang="uk-UA" sz="3800" b="1" baseline="30000" dirty="0"/>
              <a:t>-1</a:t>
            </a:r>
            <a:r>
              <a:rPr lang="uk-UA" sz="3800" dirty="0"/>
              <a:t>) забезпечення безперешкодного доступу працівників аварійно-рятувальних служб, з якими укладені угоди про аварійно-рятувальне обслуговування суб’єктів господарювання, для проведення обстежень на відповідність протиаварійних заходів планам локалізації і ліквідації наслідків аварій на об’єктах підвищеної небезпеки, сил цивільного захисту - для проведення аварійно-рятувальних та інших невідкладних робіт у разі виникнення пожеж та інших небезпечних подій;</a:t>
            </a:r>
          </a:p>
          <a:p>
            <a:pPr marL="0" indent="0" algn="just">
              <a:buNone/>
            </a:pPr>
            <a:endParaRPr lang="ru-RU" sz="3800" dirty="0"/>
          </a:p>
          <a:p>
            <a:pPr marL="0" indent="0" algn="just">
              <a:buNone/>
            </a:pPr>
            <a:r>
              <a:rPr lang="uk-UA" sz="3800" dirty="0"/>
              <a:t>     20) розроблення і затвердження інструкцій та видання наказів з питань пожежної безпеки, у тому числі щодо призначення особи (осіб), відповідальної (відповідальних) за забезпечення пожежної безпеки, здійснення контролю за їх виконанням;</a:t>
            </a:r>
            <a:endParaRPr lang="ru-RU" sz="3800" dirty="0"/>
          </a:p>
          <a:p>
            <a:endParaRPr lang="ru-UA" dirty="0"/>
          </a:p>
        </p:txBody>
      </p:sp>
    </p:spTree>
    <p:extLst>
      <p:ext uri="{BB962C8B-B14F-4D97-AF65-F5344CB8AC3E}">
        <p14:creationId xmlns:p14="http://schemas.microsoft.com/office/powerpoint/2010/main" val="3051113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26C0E2-0837-C0A2-943E-6C9950846815}"/>
              </a:ext>
            </a:extLst>
          </p:cNvPr>
          <p:cNvSpPr>
            <a:spLocks noGrp="1"/>
          </p:cNvSpPr>
          <p:nvPr>
            <p:ph type="title"/>
          </p:nvPr>
        </p:nvSpPr>
        <p:spPr>
          <a:xfrm>
            <a:off x="838200" y="365125"/>
            <a:ext cx="10515600" cy="835025"/>
          </a:xfrm>
        </p:spPr>
        <p:txBody>
          <a:bodyPr>
            <a:normAutofit/>
          </a:bodyPr>
          <a:lstStyle/>
          <a:p>
            <a:pPr algn="ctr"/>
            <a:r>
              <a:rPr lang="uk-UA" sz="2600" b="1" dirty="0">
                <a:latin typeface="+mn-lt"/>
              </a:rPr>
              <a:t>Зміни у Кодексі: стаття 20</a:t>
            </a:r>
            <a:endParaRPr lang="ru-UA" sz="2600" dirty="0"/>
          </a:p>
        </p:txBody>
      </p:sp>
      <p:sp>
        <p:nvSpPr>
          <p:cNvPr id="3" name="Объект 2">
            <a:extLst>
              <a:ext uri="{FF2B5EF4-FFF2-40B4-BE49-F238E27FC236}">
                <a16:creationId xmlns:a16="http://schemas.microsoft.com/office/drawing/2014/main" id="{D9EB16A8-E903-F942-EED9-1A52CE9D5FDE}"/>
              </a:ext>
            </a:extLst>
          </p:cNvPr>
          <p:cNvSpPr>
            <a:spLocks noGrp="1"/>
          </p:cNvSpPr>
          <p:nvPr>
            <p:ph idx="1"/>
          </p:nvPr>
        </p:nvSpPr>
        <p:spPr>
          <a:xfrm>
            <a:off x="495300" y="1571625"/>
            <a:ext cx="10515600" cy="4566017"/>
          </a:xfrm>
        </p:spPr>
        <p:txBody>
          <a:bodyPr>
            <a:normAutofit/>
          </a:bodyPr>
          <a:lstStyle/>
          <a:p>
            <a:pPr marL="0" indent="0" algn="just">
              <a:buNone/>
            </a:pPr>
            <a:r>
              <a:rPr lang="uk-UA" sz="2400" dirty="0"/>
              <a:t>   21</a:t>
            </a:r>
            <a:r>
              <a:rPr lang="uk-UA" sz="2400" b="1" baseline="30000" dirty="0"/>
              <a:t>-1</a:t>
            </a:r>
            <a:r>
              <a:rPr lang="uk-UA" sz="2400" dirty="0"/>
              <a:t>) визначення у разі відсутності керівника уповноваженої особи, яка має бути присутньою під час здійснення заходів державного нагляду (контролю) у сфері пожежної та техногенної безпеки;</a:t>
            </a:r>
          </a:p>
          <a:p>
            <a:pPr marL="0" indent="0" algn="just">
              <a:buNone/>
            </a:pPr>
            <a:endParaRPr lang="ru-RU" sz="2400" dirty="0"/>
          </a:p>
          <a:p>
            <a:pPr marL="0" indent="0" algn="just">
              <a:buNone/>
            </a:pPr>
            <a:r>
              <a:rPr lang="uk-UA" sz="2400" dirty="0"/>
              <a:t>   23) здійснення заходів для забезпечення власних об’єктів нерухомого майна засобами цивільного захисту, у тому числі системами протипожежного захисту;</a:t>
            </a:r>
          </a:p>
          <a:p>
            <a:pPr marL="0" indent="0" algn="just">
              <a:buNone/>
            </a:pPr>
            <a:endParaRPr lang="ru-RU" sz="2400" dirty="0"/>
          </a:p>
          <a:p>
            <a:pPr marL="0" indent="0" algn="just">
              <a:buNone/>
            </a:pPr>
            <a:r>
              <a:rPr lang="uk-UA" sz="2400" dirty="0"/>
              <a:t>    24) своєчасне інформування відповідних органів та підрозділів цивільного захисту про несправність </a:t>
            </a:r>
            <a:r>
              <a:rPr lang="uk-UA" sz="2400" dirty="0" err="1"/>
              <a:t>пожежно</a:t>
            </a:r>
            <a:r>
              <a:rPr lang="uk-UA" sz="2400" dirty="0"/>
              <a:t>-рятувальної техніки, систем протипожежного захисту, водопостачання, а також про закриття доріг і проїздів на відповідній території;</a:t>
            </a:r>
            <a:endParaRPr lang="ru-RU" sz="2400" dirty="0"/>
          </a:p>
          <a:p>
            <a:endParaRPr lang="ru-UA" dirty="0"/>
          </a:p>
        </p:txBody>
      </p:sp>
    </p:spTree>
    <p:extLst>
      <p:ext uri="{BB962C8B-B14F-4D97-AF65-F5344CB8AC3E}">
        <p14:creationId xmlns:p14="http://schemas.microsoft.com/office/powerpoint/2010/main" val="4019186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28DDB-FB5E-5E62-1E1E-4F87A39BA8FE}"/>
              </a:ext>
            </a:extLst>
          </p:cNvPr>
          <p:cNvSpPr>
            <a:spLocks noGrp="1"/>
          </p:cNvSpPr>
          <p:nvPr>
            <p:ph type="title"/>
          </p:nvPr>
        </p:nvSpPr>
        <p:spPr>
          <a:xfrm>
            <a:off x="838200" y="365125"/>
            <a:ext cx="10515600" cy="882650"/>
          </a:xfrm>
        </p:spPr>
        <p:txBody>
          <a:bodyPr>
            <a:normAutofit/>
          </a:bodyPr>
          <a:lstStyle/>
          <a:p>
            <a:pPr marL="0" indent="0" algn="ctr"/>
            <a:r>
              <a:rPr lang="uk-UA" sz="2600" b="1" dirty="0">
                <a:latin typeface="+mn-lt"/>
              </a:rPr>
              <a:t>Зміни у Кодексі: стаття 47</a:t>
            </a:r>
            <a:endParaRPr lang="ru-UA" sz="2600" dirty="0">
              <a:latin typeface="+mn-lt"/>
            </a:endParaRPr>
          </a:p>
        </p:txBody>
      </p:sp>
      <p:sp>
        <p:nvSpPr>
          <p:cNvPr id="3" name="Объект 2">
            <a:extLst>
              <a:ext uri="{FF2B5EF4-FFF2-40B4-BE49-F238E27FC236}">
                <a16:creationId xmlns:a16="http://schemas.microsoft.com/office/drawing/2014/main" id="{761CF16A-A007-91AA-DC38-BB168D43D2CE}"/>
              </a:ext>
            </a:extLst>
          </p:cNvPr>
          <p:cNvSpPr>
            <a:spLocks noGrp="1"/>
          </p:cNvSpPr>
          <p:nvPr>
            <p:ph idx="1"/>
          </p:nvPr>
        </p:nvSpPr>
        <p:spPr>
          <a:xfrm>
            <a:off x="495300" y="1247775"/>
            <a:ext cx="10515600" cy="4981575"/>
          </a:xfrm>
        </p:spPr>
        <p:txBody>
          <a:bodyPr>
            <a:normAutofit fontScale="92500" lnSpcReduction="10000"/>
          </a:bodyPr>
          <a:lstStyle/>
          <a:p>
            <a:pPr marL="0" indent="0" algn="just">
              <a:buNone/>
            </a:pPr>
            <a:r>
              <a:rPr lang="uk-UA" sz="2600" b="1" dirty="0"/>
              <a:t>Повністю оновлено статтю 47</a:t>
            </a:r>
            <a:r>
              <a:rPr lang="uk-UA" sz="2600" dirty="0"/>
              <a:t>, яка стосується перевірок виконання вимог законодавства у сфері цивільного захисту, і буде мати таку редакцію:</a:t>
            </a:r>
            <a:endParaRPr lang="ru-RU" sz="2600" dirty="0"/>
          </a:p>
          <a:p>
            <a:pPr marL="0" indent="0" algn="just">
              <a:buNone/>
            </a:pPr>
            <a:r>
              <a:rPr lang="uk-UA" sz="2600" dirty="0"/>
              <a:t>     1. Контроль виконання вимог законодавства у сфері цивільного захисту центральними органами виконавчої влади, Радою міністрів Автономної Республіки Крим, місцевими державними адміністраціями, іншими органами державної влади (далі – органи державної влади) та органами місцевого самоврядування здійснюється центральним органом виконавчої влади, що реалізує державну політику у сфері цивільного захисту, шляхом проведення комплексних, контрольних і цільових перевірок.</a:t>
            </a:r>
          </a:p>
          <a:p>
            <a:pPr marL="0" indent="0" algn="just">
              <a:buNone/>
            </a:pPr>
            <a:endParaRPr lang="ru-RU" sz="2600" dirty="0"/>
          </a:p>
          <a:p>
            <a:pPr marL="0" indent="0" algn="just">
              <a:buNone/>
            </a:pPr>
            <a:r>
              <a:rPr lang="uk-UA" sz="2600" dirty="0"/>
              <a:t>    2. Органи державної влади та органи місцевого самоврядування зобов’язані забезпечувати безперешкодний доступ уповноважених посадових осіб центрального органу виконавчої влади, що реалізує державну політику у сфері цивільного захисту, для здійснення заходів контролю виконання вимог законодавства у сфері цивільного захисту.</a:t>
            </a:r>
            <a:endParaRPr lang="ru-RU" sz="2600" dirty="0"/>
          </a:p>
          <a:p>
            <a:endParaRPr lang="ru-UA" dirty="0"/>
          </a:p>
        </p:txBody>
      </p:sp>
    </p:spTree>
    <p:extLst>
      <p:ext uri="{BB962C8B-B14F-4D97-AF65-F5344CB8AC3E}">
        <p14:creationId xmlns:p14="http://schemas.microsoft.com/office/powerpoint/2010/main" val="81364469"/>
      </p:ext>
    </p:extLst>
  </p:cSld>
  <p:clrMapOvr>
    <a:masterClrMapping/>
  </p:clrMapOvr>
</p:sld>
</file>

<file path=ppt/theme/theme1.xml><?xml version="1.0" encoding="utf-8"?>
<a:theme xmlns:a="http://schemas.openxmlformats.org/drawingml/2006/main" name="Тема ОТ">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Тема ОТ" id="{DF3B6759-E8E1-48E7-935B-0B5F2E39FD16}" vid="{B9C4F769-9123-4FE8-8ABF-2215A28BAD02}"/>
    </a:ext>
  </a:extLst>
</a:theme>
</file>

<file path=docProps/app.xml><?xml version="1.0" encoding="utf-8"?>
<Properties xmlns="http://schemas.openxmlformats.org/officeDocument/2006/extended-properties" xmlns:vt="http://schemas.openxmlformats.org/officeDocument/2006/docPropsVTypes">
  <Template>Рожков 11.07</Template>
  <TotalTime>925</TotalTime>
  <Words>3294</Words>
  <Application>Microsoft Office PowerPoint</Application>
  <PresentationFormat>Широкоэкранный</PresentationFormat>
  <Paragraphs>207</Paragraphs>
  <Slides>38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38</vt:i4>
      </vt:variant>
    </vt:vector>
  </HeadingPairs>
  <TitlesOfParts>
    <vt:vector size="44" baseType="lpstr">
      <vt:lpstr>Arial</vt:lpstr>
      <vt:lpstr>Calibri</vt:lpstr>
      <vt:lpstr>Calibri Light</vt:lpstr>
      <vt:lpstr>PT Sans</vt:lpstr>
      <vt:lpstr>字魂58号-创中黑</vt:lpstr>
      <vt:lpstr>Тема ОТ</vt:lpstr>
      <vt:lpstr>Зміни в законодавстві з пожежної та техногенної безпеки:  до чого готуватися підприємствам </vt:lpstr>
      <vt:lpstr>План</vt:lpstr>
      <vt:lpstr>Основні положення Закону України «Про внесення змін до деяких законодавчих актів України щодо вдосконалення державного нагляду (контролю) у сфері техногенної та пожежної безпеки» </vt:lpstr>
      <vt:lpstr>Зміни у Кодексі</vt:lpstr>
      <vt:lpstr>Зміни у Кодексі</vt:lpstr>
      <vt:lpstr>Зміни у Кодексі: стаття 20</vt:lpstr>
      <vt:lpstr>Зміни у Кодексі: стаття 20</vt:lpstr>
      <vt:lpstr>Зміни у Кодексі: стаття 20</vt:lpstr>
      <vt:lpstr>Зміни у Кодексі: стаття 47</vt:lpstr>
      <vt:lpstr>Зміни у Кодексі: стаття 47</vt:lpstr>
      <vt:lpstr>Зміни у Кодексі: стаття 55</vt:lpstr>
      <vt:lpstr>Зміни у Кодексі: стаття 66</vt:lpstr>
      <vt:lpstr>Зміни у Кодексі: стаття 66</vt:lpstr>
      <vt:lpstr>Зміни у Кодексі: стаття 66</vt:lpstr>
      <vt:lpstr>Зміни у Кодексі: стаття 68</vt:lpstr>
      <vt:lpstr>Зміни до Закону України  «Про основні засади державного нагляду (контролю)  у сфері господарської діяльності» </vt:lpstr>
      <vt:lpstr>Порядок  проведення аудиту пожежної та техногенної безпеки</vt:lpstr>
      <vt:lpstr>Порядок  проведення аудиту пожежної та техногенної безпеки</vt:lpstr>
      <vt:lpstr>Порядок  проведення аудиту пожежної та техногенної безпеки</vt:lpstr>
      <vt:lpstr>Порядок  проведення аудиту пожежної та техногенної безпеки</vt:lpstr>
      <vt:lpstr>Порядок  проведення аудиту пожежної та техногенної безпеки</vt:lpstr>
      <vt:lpstr>Порядок  проведення аудиту пожежної та техногенної безпеки</vt:lpstr>
      <vt:lpstr>Порядок  проведення аудиту пожежної та техногенної безпеки</vt:lpstr>
      <vt:lpstr>Порядок  проведення аудиту пожежної та техногенної безпеки</vt:lpstr>
      <vt:lpstr>Практичні рекомендації щодо організації і проведення аудиту </vt:lpstr>
      <vt:lpstr>Практичні рекомендації щодо організації і проведення аудиту </vt:lpstr>
      <vt:lpstr>Практичні рекомендації щодо організації і проведення аудиту </vt:lpstr>
      <vt:lpstr>Практичні рекомендації щодо організації і проведення аудиту </vt:lpstr>
      <vt:lpstr>Практичні рекомендації щодо організації і проведення аудиту </vt:lpstr>
      <vt:lpstr>Практичні рекомендації щодо організації і проведення аудиту </vt:lpstr>
      <vt:lpstr>Практичні рекомендації щодо організації і проведення аудиту </vt:lpstr>
      <vt:lpstr>Практичні рекомендації щодо організації і проведення аудиту </vt:lpstr>
      <vt:lpstr>Особливості забезпечення пожежної та техногенної безпеки  у воєнний час</vt:lpstr>
      <vt:lpstr>Особливості забезпечення пожежної та техногенної безпеки  у воєнний час</vt:lpstr>
      <vt:lpstr>Особливості забезпечення пожежної та техногенної безпеки  у воєнний час</vt:lpstr>
      <vt:lpstr>Особливості забезпечення пожежної та техногенної безпеки  у воєнний час</vt:lpstr>
      <vt:lpstr>Особливості забезпечення пожежної та техногенної безпеки  у воєнний час</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Вікторія Адамович</dc:creator>
  <cp:lastModifiedBy>Вікторія Адамович</cp:lastModifiedBy>
  <cp:revision>92</cp:revision>
  <dcterms:created xsi:type="dcterms:W3CDTF">2023-07-03T07:46:16Z</dcterms:created>
  <dcterms:modified xsi:type="dcterms:W3CDTF">2023-07-04T08:18:39Z</dcterms:modified>
</cp:coreProperties>
</file>