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s://esop.expertus.com.ua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shop.expertus.com.ua/" TargetMode="External"/><Relationship Id="rId4" Type="http://schemas.openxmlformats.org/officeDocument/2006/relationships/hyperlink" Target="https://op.expertus.com.ua/" TargetMode="Externa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4">
            <a:extLst>
              <a:ext uri="{FF2B5EF4-FFF2-40B4-BE49-F238E27FC236}">
                <a16:creationId xmlns:a16="http://schemas.microsoft.com/office/drawing/2014/main" id="{3F5C9E50-2C01-DE1D-E85B-85640C9C7BE4}"/>
              </a:ext>
            </a:extLst>
          </p:cNvPr>
          <p:cNvSpPr/>
          <p:nvPr/>
        </p:nvSpPr>
        <p:spPr>
          <a:xfrm>
            <a:off x="465221" y="345416"/>
            <a:ext cx="465221" cy="465221"/>
          </a:xfrm>
          <a:prstGeom prst="ellipse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8" name="椭圆 5">
            <a:extLst>
              <a:ext uri="{FF2B5EF4-FFF2-40B4-BE49-F238E27FC236}">
                <a16:creationId xmlns:a16="http://schemas.microsoft.com/office/drawing/2014/main" id="{3B3D19D8-FFD4-D29D-5212-9E40B2DD67A6}"/>
              </a:ext>
            </a:extLst>
          </p:cNvPr>
          <p:cNvSpPr/>
          <p:nvPr/>
        </p:nvSpPr>
        <p:spPr>
          <a:xfrm>
            <a:off x="3006189" y="2246405"/>
            <a:ext cx="2221834" cy="222183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9" name="椭圆 6">
            <a:extLst>
              <a:ext uri="{FF2B5EF4-FFF2-40B4-BE49-F238E27FC236}">
                <a16:creationId xmlns:a16="http://schemas.microsoft.com/office/drawing/2014/main" id="{459528D4-C84C-FF9E-6104-A50722EBD88A}"/>
              </a:ext>
            </a:extLst>
          </p:cNvPr>
          <p:cNvSpPr/>
          <p:nvPr/>
        </p:nvSpPr>
        <p:spPr>
          <a:xfrm>
            <a:off x="9228797" y="3128724"/>
            <a:ext cx="558015" cy="55801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10" name="椭圆 7">
            <a:extLst>
              <a:ext uri="{FF2B5EF4-FFF2-40B4-BE49-F238E27FC236}">
                <a16:creationId xmlns:a16="http://schemas.microsoft.com/office/drawing/2014/main" id="{B3DDBA0E-09E3-DF47-2343-A1F9BBE1C7C3}"/>
              </a:ext>
            </a:extLst>
          </p:cNvPr>
          <p:cNvSpPr/>
          <p:nvPr/>
        </p:nvSpPr>
        <p:spPr>
          <a:xfrm>
            <a:off x="2744908" y="1310803"/>
            <a:ext cx="4093043" cy="4093043"/>
          </a:xfrm>
          <a:prstGeom prst="ellipse">
            <a:avLst/>
          </a:prstGeom>
          <a:noFill/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11" name="椭圆 9">
            <a:extLst>
              <a:ext uri="{FF2B5EF4-FFF2-40B4-BE49-F238E27FC236}">
                <a16:creationId xmlns:a16="http://schemas.microsoft.com/office/drawing/2014/main" id="{4AB38D14-8686-784F-19FF-646844116642}"/>
              </a:ext>
            </a:extLst>
          </p:cNvPr>
          <p:cNvSpPr/>
          <p:nvPr/>
        </p:nvSpPr>
        <p:spPr>
          <a:xfrm>
            <a:off x="1956935" y="3462149"/>
            <a:ext cx="224588" cy="224588"/>
          </a:xfrm>
          <a:prstGeom prst="ellipse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3392E1-1E44-698A-D9F9-3B3A2923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DC23E6-69C2-177C-C4A6-06D40196D0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95848A-721B-6E3E-B168-8BCB849A3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3A0591-E303-6857-A9C6-ED8947B13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51B58E-240A-1393-174B-08B2BF3C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7C521DBF-3C68-65B3-B129-98CBD1EF6FE2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15" name="矩形 15">
              <a:extLst>
                <a:ext uri="{FF2B5EF4-FFF2-40B4-BE49-F238E27FC236}">
                  <a16:creationId xmlns:a16="http://schemas.microsoft.com/office/drawing/2014/main" id="{4D1BB0CF-B6A9-321B-B597-7D97E7BF6286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37A5B9C6-AFC2-ED03-C8F6-592EB40F3A49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17" name="Рисунок 16">
                <a:extLst>
                  <a:ext uri="{FF2B5EF4-FFF2-40B4-BE49-F238E27FC236}">
                    <a16:creationId xmlns:a16="http://schemas.microsoft.com/office/drawing/2014/main" id="{4E7A0006-5C35-2F4F-C1AA-3D92BCD196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9" name="Рисунок 18">
                <a:extLst>
                  <a:ext uri="{FF2B5EF4-FFF2-40B4-BE49-F238E27FC236}">
                    <a16:creationId xmlns:a16="http://schemas.microsoft.com/office/drawing/2014/main" id="{AF8F0050-411E-2DBB-61B4-C82BCF914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20" name="Рисунок 19">
                <a:extLst>
                  <a:ext uri="{FF2B5EF4-FFF2-40B4-BE49-F238E27FC236}">
                    <a16:creationId xmlns:a16="http://schemas.microsoft.com/office/drawing/2014/main" id="{68B55BF1-C803-CFD9-A196-55009F4F3A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2097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01ABEC-E6D8-09E0-A08E-69E7F7746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DA7F1D-EA3F-9DF6-496F-7703F2BD1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93EF5F-8062-9FB8-42D0-33FC9F930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64FE55-2D60-0F15-A6D6-B752A9649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9C9B0-5354-175F-0376-B86AB8488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B3AEBD6F-B9EA-9266-E7E4-77F5E403135C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8" name="矩形 15">
              <a:extLst>
                <a:ext uri="{FF2B5EF4-FFF2-40B4-BE49-F238E27FC236}">
                  <a16:creationId xmlns:a16="http://schemas.microsoft.com/office/drawing/2014/main" id="{3B30CE8F-494C-308E-9075-584BC13C54A7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53F5F3AD-A881-BACE-B7A5-BD0B453FEED1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68160D12-B5BD-F5A2-E004-FC80E49914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338B80C8-4D2E-503F-EC92-3085939200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EF2A4219-D9C4-271C-46F2-7F726B40DD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4590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F76F75B-3929-BAEC-E1E3-06F198E48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B3DDA2-05A9-FA27-888E-C34BD167F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1BA22F-FF9D-32DF-53ED-DBA968DD3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778C1A-D635-135A-6311-85B187700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65B698-A261-73CC-A85D-DCE54D0B2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82968A7C-15EA-C4A9-2CF3-FCE35835E5CA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8" name="矩形 15">
              <a:extLst>
                <a:ext uri="{FF2B5EF4-FFF2-40B4-BE49-F238E27FC236}">
                  <a16:creationId xmlns:a16="http://schemas.microsoft.com/office/drawing/2014/main" id="{0F85684B-2707-D2B7-947F-BCC841AEA521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CF8511F2-463A-AE53-46A4-C51803857E88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B0D17269-6054-A191-46C8-EAC86B65E0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B4E973CF-C35D-19D9-DE7F-B979E7D9A2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83F96F70-09C8-7EB1-5A19-69C87A145F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1917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4DEDE3-895D-B0F4-AAE6-78B9806A6B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Заголовок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D21694-2710-2422-0C59-A910C2AAA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786304"/>
            <a:ext cx="10515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BC306F-1A3B-9D81-54F5-5F4839D1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D0AA82-D8FB-9280-498D-27E5E53DB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8A53E4-DC7E-9A53-8527-5DD22257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AED3F283-4C2A-7D92-2906-AB3E32314CB4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8" name="矩形 15">
              <a:extLst>
                <a:ext uri="{FF2B5EF4-FFF2-40B4-BE49-F238E27FC236}">
                  <a16:creationId xmlns:a16="http://schemas.microsoft.com/office/drawing/2014/main" id="{CC1AE799-B22B-1709-EBD0-014C531BA11E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2D2E34F6-588D-D802-8419-EDCA0027D2FB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3F7932E6-6055-1724-8D7A-7AD14C2FDA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D18D50A9-5995-A76F-D381-7444BE997E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386613FA-21B3-3DE1-8522-EEA881D163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23848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3C303C-86DF-EE7F-FBEE-AFA924A6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0AEEAC-43CB-9665-06F4-BD5F98971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0A0B47-2B8E-A655-9391-CC3B27D52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433B90-87DF-412E-8373-91F28A4BD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59CD6D-8163-BDD6-E54A-D0A96FF6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2555BF6D-8F9F-64CD-9ABE-1AC68E2E4B9B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8" name="矩形 15">
              <a:extLst>
                <a:ext uri="{FF2B5EF4-FFF2-40B4-BE49-F238E27FC236}">
                  <a16:creationId xmlns:a16="http://schemas.microsoft.com/office/drawing/2014/main" id="{037F2425-E2EE-23DC-1791-03D9798A0564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29A7391F-D8AA-CDC5-7CAD-EBC25F4E1FCC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08C401CF-D5CF-50D3-3A5E-1B22375644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7DFC4D8C-D688-0EF8-6A67-5F483B6A5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C26DBBE2-46DC-DD34-239E-5F2F03C386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1228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74831-44ED-18F2-C3D3-6B90362CA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C380F1-7929-A3CA-C622-459C32112D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DC62825-0C62-14A6-B9F9-4417A1AC6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49E662-C278-0EB9-16D1-A3BAC13C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3683FF-BF21-B2EF-9ABB-900726179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3ADF6C-7FCA-FAC8-F829-BB6FECB13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C0D815B6-2C46-780D-F589-B3996F6EB92E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9" name="矩形 15">
              <a:extLst>
                <a:ext uri="{FF2B5EF4-FFF2-40B4-BE49-F238E27FC236}">
                  <a16:creationId xmlns:a16="http://schemas.microsoft.com/office/drawing/2014/main" id="{7D445793-E424-6CEA-FBCE-EA84BA6211D0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76E548CF-F22A-9FC8-83F8-5BD12D650215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A67BC4F9-2D3E-D75F-223E-19EFC16854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CACBB0BE-BB44-C828-56BA-D9D2B61C6D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3" name="Рисунок 12">
                <a:extLst>
                  <a:ext uri="{FF2B5EF4-FFF2-40B4-BE49-F238E27FC236}">
                    <a16:creationId xmlns:a16="http://schemas.microsoft.com/office/drawing/2014/main" id="{55905C6F-62C2-B11A-CEA9-B02F6BE261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04091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F8505F-35F7-75A2-8309-6180C87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F03553-7A20-1C88-5D4E-E9297B2A3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F14D4F-7940-BB5F-9561-5E28AAFB6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2768BE9-4F23-3747-051D-25A8AE128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EE95EC-3685-A701-5F1D-825A0E96A3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19083FA-9F57-E930-F9B7-E9A125E9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8F80CFE-6C85-938C-83DC-FC34A2488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B21967C-FDEA-8C05-9905-BBD0CEE61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2C8D28A1-7F85-DA89-3E56-F665B18DD624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11" name="矩形 15">
              <a:extLst>
                <a:ext uri="{FF2B5EF4-FFF2-40B4-BE49-F238E27FC236}">
                  <a16:creationId xmlns:a16="http://schemas.microsoft.com/office/drawing/2014/main" id="{06E9C164-167F-79A4-FA7F-0E98C15A615B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12" name="Группа 11">
              <a:extLst>
                <a:ext uri="{FF2B5EF4-FFF2-40B4-BE49-F238E27FC236}">
                  <a16:creationId xmlns:a16="http://schemas.microsoft.com/office/drawing/2014/main" id="{481AFC76-BD9B-06AF-2EDF-1B325A28F8F9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13" name="Рисунок 12">
                <a:extLst>
                  <a:ext uri="{FF2B5EF4-FFF2-40B4-BE49-F238E27FC236}">
                    <a16:creationId xmlns:a16="http://schemas.microsoft.com/office/drawing/2014/main" id="{936CA6F1-AA8B-BB45-8CFB-12B1BE2809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4" name="Рисунок 13">
                <a:extLst>
                  <a:ext uri="{FF2B5EF4-FFF2-40B4-BE49-F238E27FC236}">
                    <a16:creationId xmlns:a16="http://schemas.microsoft.com/office/drawing/2014/main" id="{57A47D21-E286-F454-5BC0-073DDE508D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5" name="Рисунок 14">
                <a:extLst>
                  <a:ext uri="{FF2B5EF4-FFF2-40B4-BE49-F238E27FC236}">
                    <a16:creationId xmlns:a16="http://schemas.microsoft.com/office/drawing/2014/main" id="{6A91B471-49FE-188C-2F9E-28DB903452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6475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E985D6-160E-8DFE-0011-FBFFA41261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err="1"/>
              <a:t>Дякую</a:t>
            </a:r>
            <a:r>
              <a:rPr lang="ru-RU" dirty="0"/>
              <a:t> за </a:t>
            </a:r>
            <a:r>
              <a:rPr lang="ru-RU" dirty="0" err="1"/>
              <a:t>увагу</a:t>
            </a:r>
            <a:r>
              <a:rPr lang="ru-RU" dirty="0"/>
              <a:t>!</a:t>
            </a:r>
            <a:endParaRPr lang="x-none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9F297C2-4954-4946-7443-159F96C6D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0EE7C51-B476-77F5-42EE-4D7310C76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ACAA2F-645E-420A-3E30-CE5E2407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52A48A6-CE9D-36B5-331E-C9FC56C7910E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7" name="矩形 15">
              <a:extLst>
                <a:ext uri="{FF2B5EF4-FFF2-40B4-BE49-F238E27FC236}">
                  <a16:creationId xmlns:a16="http://schemas.microsoft.com/office/drawing/2014/main" id="{382BEF4E-29A4-147F-DC99-91D27652EC95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220F32D0-7F6C-BE91-A65D-441CB9C6A2F9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9" name="Рисунок 8">
                <a:extLst>
                  <a:ext uri="{FF2B5EF4-FFF2-40B4-BE49-F238E27FC236}">
                    <a16:creationId xmlns:a16="http://schemas.microsoft.com/office/drawing/2014/main" id="{A25FD7F2-DD9C-BC79-C153-4CD0C64E13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4FC55CDD-FBE6-88CC-5343-6AEB3AC233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619EFB39-02A6-B648-587A-96A9C8522E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  <p:sp>
        <p:nvSpPr>
          <p:cNvPr id="14" name="椭圆 6">
            <a:extLst>
              <a:ext uri="{FF2B5EF4-FFF2-40B4-BE49-F238E27FC236}">
                <a16:creationId xmlns:a16="http://schemas.microsoft.com/office/drawing/2014/main" id="{EAE35690-C8D4-5FE5-6227-01EFE5065A49}"/>
              </a:ext>
            </a:extLst>
          </p:cNvPr>
          <p:cNvSpPr/>
          <p:nvPr/>
        </p:nvSpPr>
        <p:spPr>
          <a:xfrm>
            <a:off x="838200" y="4035793"/>
            <a:ext cx="1277082" cy="1277082"/>
          </a:xfrm>
          <a:prstGeom prst="ellipse">
            <a:avLst/>
          </a:prstGeom>
          <a:noFill/>
          <a:ln w="28575">
            <a:solidFill>
              <a:srgbClr val="FFD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15" name="Freeform 103">
            <a:extLst>
              <a:ext uri="{FF2B5EF4-FFF2-40B4-BE49-F238E27FC236}">
                <a16:creationId xmlns:a16="http://schemas.microsoft.com/office/drawing/2014/main" id="{52ECF9EE-ACE3-3976-4C90-A7C6DAB08AC0}"/>
              </a:ext>
            </a:extLst>
          </p:cNvPr>
          <p:cNvSpPr>
            <a:spLocks noEditPoints="1"/>
          </p:cNvSpPr>
          <p:nvPr/>
        </p:nvSpPr>
        <p:spPr bwMode="auto">
          <a:xfrm>
            <a:off x="1296348" y="4378224"/>
            <a:ext cx="356343" cy="524723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rgbClr val="FFD966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800" kern="0" dirty="0">
              <a:solidFill>
                <a:prstClr val="black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  <a:sym typeface="Arial" panose="020B0604020202020204" pitchFamily="34" charset="0"/>
            </a:endParaRPr>
          </a:p>
        </p:txBody>
      </p:sp>
      <p:sp>
        <p:nvSpPr>
          <p:cNvPr id="16" name="椭圆 5">
            <a:extLst>
              <a:ext uri="{FF2B5EF4-FFF2-40B4-BE49-F238E27FC236}">
                <a16:creationId xmlns:a16="http://schemas.microsoft.com/office/drawing/2014/main" id="{04354F5D-F78F-677C-0B56-96D6F938C5D6}"/>
              </a:ext>
            </a:extLst>
          </p:cNvPr>
          <p:cNvSpPr/>
          <p:nvPr/>
        </p:nvSpPr>
        <p:spPr>
          <a:xfrm>
            <a:off x="838200" y="2551725"/>
            <a:ext cx="1277082" cy="1277082"/>
          </a:xfrm>
          <a:prstGeom prst="ellipse">
            <a:avLst/>
          </a:prstGeom>
          <a:noFill/>
          <a:ln w="28575">
            <a:solidFill>
              <a:srgbClr val="FFD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5E0DD927-E41C-5435-8F44-A6333CDB0D3D}"/>
              </a:ext>
            </a:extLst>
          </p:cNvPr>
          <p:cNvSpPr>
            <a:spLocks noEditPoints="1"/>
          </p:cNvSpPr>
          <p:nvPr/>
        </p:nvSpPr>
        <p:spPr bwMode="auto">
          <a:xfrm>
            <a:off x="1250922" y="2934438"/>
            <a:ext cx="497749" cy="497749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l="0" t="0" r="r" b="b"/>
            <a:pathLst>
              <a:path w="384" h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rgbClr val="FFD966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800" kern="0" dirty="0">
              <a:solidFill>
                <a:prstClr val="black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  <a:sym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C7904-4CF2-6C4C-B803-B509E6BD0541}"/>
              </a:ext>
            </a:extLst>
          </p:cNvPr>
          <p:cNvSpPr txBox="1"/>
          <p:nvPr/>
        </p:nvSpPr>
        <p:spPr>
          <a:xfrm>
            <a:off x="2318165" y="2551725"/>
            <a:ext cx="2964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Наші продукти:</a:t>
            </a:r>
          </a:p>
          <a:p>
            <a:r>
              <a:rPr lang="en-US" sz="2400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esop.expertus.com.ua</a:t>
            </a:r>
            <a:endParaRPr lang="uk-UA" sz="2400" dirty="0">
              <a:solidFill>
                <a:srgbClr val="FFC000"/>
              </a:solidFill>
            </a:endParaRPr>
          </a:p>
          <a:p>
            <a:r>
              <a:rPr lang="en-US" sz="2400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op.expertus.com.ua</a:t>
            </a:r>
            <a:endParaRPr lang="x-none" sz="2400" dirty="0">
              <a:solidFill>
                <a:srgbClr val="FFC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B5EE6F-B6AE-3E28-FD10-7D2A16BE6BFF}"/>
              </a:ext>
            </a:extLst>
          </p:cNvPr>
          <p:cNvSpPr txBox="1"/>
          <p:nvPr/>
        </p:nvSpPr>
        <p:spPr>
          <a:xfrm>
            <a:off x="2318165" y="4031740"/>
            <a:ext cx="41937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З питань передплати:</a:t>
            </a:r>
          </a:p>
          <a:p>
            <a:r>
              <a:rPr lang="en-US" sz="2400" dirty="0">
                <a:solidFill>
                  <a:srgbClr val="FFC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shop.expertus.com.ua</a:t>
            </a:r>
            <a:r>
              <a:rPr lang="uk-UA" sz="2400" dirty="0">
                <a:solidFill>
                  <a:srgbClr val="FFC000"/>
                </a:solidFill>
              </a:rPr>
              <a:t> </a:t>
            </a:r>
            <a:br>
              <a:rPr lang="uk-UA" sz="2400" dirty="0">
                <a:solidFill>
                  <a:srgbClr val="FFC000"/>
                </a:solidFill>
              </a:rPr>
            </a:br>
            <a:r>
              <a:rPr lang="uk-UA" sz="2400" dirty="0">
                <a:solidFill>
                  <a:schemeClr val="tx1"/>
                </a:solidFill>
              </a:rPr>
              <a:t>або за номером </a:t>
            </a:r>
            <a:r>
              <a:rPr lang="uk-UA" sz="2400" dirty="0">
                <a:solidFill>
                  <a:srgbClr val="FFC000"/>
                </a:solidFill>
              </a:rPr>
              <a:t>0 800 21 23 12</a:t>
            </a:r>
            <a:endParaRPr lang="x-none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4EC850A-2DEC-B7B7-438B-62B179EE0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AB36A26-A1CD-C89D-D14F-027D9B5CD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5344184-0512-8242-0A89-E20D9E4A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2D7075C2-267E-2BDC-010A-71980A33B67E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6" name="矩形 15">
              <a:extLst>
                <a:ext uri="{FF2B5EF4-FFF2-40B4-BE49-F238E27FC236}">
                  <a16:creationId xmlns:a16="http://schemas.microsoft.com/office/drawing/2014/main" id="{6249F34A-CE51-4A7A-BCC9-ED3BC6BEC98D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id="{C3865065-87E5-D330-2FC4-54277251A9C5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8" name="Рисунок 7">
                <a:extLst>
                  <a:ext uri="{FF2B5EF4-FFF2-40B4-BE49-F238E27FC236}">
                    <a16:creationId xmlns:a16="http://schemas.microsoft.com/office/drawing/2014/main" id="{F4431F8F-D42D-6E4F-7211-A5A7A1AA03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9" name="Рисунок 8">
                <a:extLst>
                  <a:ext uri="{FF2B5EF4-FFF2-40B4-BE49-F238E27FC236}">
                    <a16:creationId xmlns:a16="http://schemas.microsoft.com/office/drawing/2014/main" id="{2E5E4693-124B-8547-BAB1-B1098EB26E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610D6782-017D-6CB8-12CB-E75A51532A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99452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EC8F6A-F200-25C6-262A-E7CB8ABD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9770C1-807A-5E10-748D-C0FA57536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A8B826-B677-F0E0-3FA8-F14971B83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8B8C0F-70E9-EDF3-3DD3-229FB7B3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70C2B1-54B4-EED0-97FE-5A3CF079C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7225FE-F29D-21D6-2C92-C25C92983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F54C291-8AC5-520E-E259-F8383023080D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9" name="矩形 15">
              <a:extLst>
                <a:ext uri="{FF2B5EF4-FFF2-40B4-BE49-F238E27FC236}">
                  <a16:creationId xmlns:a16="http://schemas.microsoft.com/office/drawing/2014/main" id="{6B823445-E2DD-F884-1B22-2289E7838CB6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56C377C6-9257-260F-D1AE-68589D6A18ED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B601945C-ABA4-D35C-92EF-81F20298C0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D137733F-3825-003A-ED47-66261F2530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3" name="Рисунок 12">
                <a:extLst>
                  <a:ext uri="{FF2B5EF4-FFF2-40B4-BE49-F238E27FC236}">
                    <a16:creationId xmlns:a16="http://schemas.microsoft.com/office/drawing/2014/main" id="{A98BB82B-F0A9-5FB8-F9FE-E3C4E962DF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74146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83BA9-4778-313D-2D2B-ECD50C23C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262570B-FA59-402E-B8DB-C03CBF21BD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2B41DE-4193-DF8F-F7A1-F004DECD4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5A8335-E93D-7988-0019-3D24B8D6A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A3E7F5-A78C-1D85-0002-3DA1DF5A1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87EF28-68E2-B046-EF91-D19F70D6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73FE535B-C237-59A3-2C73-D8D3C7DDBE57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9" name="矩形 15">
              <a:extLst>
                <a:ext uri="{FF2B5EF4-FFF2-40B4-BE49-F238E27FC236}">
                  <a16:creationId xmlns:a16="http://schemas.microsoft.com/office/drawing/2014/main" id="{4122F1B3-BFD4-52ED-4288-AA351403FC7F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D9B46706-8514-4590-DD41-99123B0ED40D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DB7F0CB2-07FD-B97C-7389-2582CCA49A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3F0917FD-249B-D1FE-3696-9924255D93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3" name="Рисунок 12">
                <a:extLst>
                  <a:ext uri="{FF2B5EF4-FFF2-40B4-BE49-F238E27FC236}">
                    <a16:creationId xmlns:a16="http://schemas.microsoft.com/office/drawing/2014/main" id="{C6FCE7C1-175B-7BFB-713E-DD64440C0B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446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D3172-A220-A8D4-7150-28B6212B0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E2FB56-7809-E055-0F0D-BC29BF9D7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21" y="178166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1D1DEB-5852-FCA8-C98B-9740FA14E1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009B6-FD02-4E85-8709-A7B317CD1737}" type="datetimeFigureOut">
              <a:rPr lang="x-none" smtClean="0"/>
              <a:t>29.06.2023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E0F1DC-0550-DF3D-86FC-B949291512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4481CC-1816-00CB-C384-8C61A56BE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10EE0-704D-48E4-A92C-9EAB231ABCD3}" type="slidenum">
              <a:rPr lang="x-none" smtClean="0"/>
              <a:t>‹#›</a:t>
            </a:fld>
            <a:endParaRPr lang="x-none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1C29407C-2931-54D4-2182-118F1CC93E24}"/>
              </a:ext>
            </a:extLst>
          </p:cNvPr>
          <p:cNvGrpSpPr/>
          <p:nvPr/>
        </p:nvGrpSpPr>
        <p:grpSpPr>
          <a:xfrm>
            <a:off x="11415365" y="345416"/>
            <a:ext cx="486908" cy="6519525"/>
            <a:chOff x="11415365" y="345416"/>
            <a:chExt cx="486908" cy="6519525"/>
          </a:xfrm>
        </p:grpSpPr>
        <p:sp>
          <p:nvSpPr>
            <p:cNvPr id="8" name="矩形 15">
              <a:extLst>
                <a:ext uri="{FF2B5EF4-FFF2-40B4-BE49-F238E27FC236}">
                  <a16:creationId xmlns:a16="http://schemas.microsoft.com/office/drawing/2014/main" id="{A3FBFF67-C33D-CE2A-DF6D-C2E080A65981}"/>
                </a:ext>
              </a:extLst>
            </p:cNvPr>
            <p:cNvSpPr/>
            <p:nvPr/>
          </p:nvSpPr>
          <p:spPr>
            <a:xfrm flipH="1">
              <a:off x="11678245" y="6263362"/>
              <a:ext cx="97066" cy="60157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28883282-5230-C98C-55AC-B9D462425156}"/>
                </a:ext>
              </a:extLst>
            </p:cNvPr>
            <p:cNvGrpSpPr/>
            <p:nvPr/>
          </p:nvGrpSpPr>
          <p:grpSpPr>
            <a:xfrm>
              <a:off x="11415365" y="345416"/>
              <a:ext cx="486908" cy="5666763"/>
              <a:chOff x="11415365" y="345416"/>
              <a:chExt cx="486908" cy="5666763"/>
            </a:xfrm>
          </p:grpSpPr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DF1B456F-5164-ED39-4C60-A439B8B041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21399" y="778233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9587FB60-976B-8818-09E8-DDA618DDB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982548" y="2954769"/>
                <a:ext cx="1313691" cy="448057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40C002FF-94C8-122A-BEAD-009F5A939E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008032" y="5131305"/>
                <a:ext cx="1313691" cy="448057"/>
              </a:xfrm>
              <a:prstGeom prst="rect">
                <a:avLst/>
              </a:prstGeom>
            </p:spPr>
          </p:pic>
        </p:grpSp>
      </p:grpSp>
      <p:sp>
        <p:nvSpPr>
          <p:cNvPr id="14" name="椭圆 4">
            <a:extLst>
              <a:ext uri="{FF2B5EF4-FFF2-40B4-BE49-F238E27FC236}">
                <a16:creationId xmlns:a16="http://schemas.microsoft.com/office/drawing/2014/main" id="{B8E21622-EEA1-6E4F-FE47-668E9F55811C}"/>
              </a:ext>
            </a:extLst>
          </p:cNvPr>
          <p:cNvSpPr/>
          <p:nvPr/>
        </p:nvSpPr>
        <p:spPr>
          <a:xfrm>
            <a:off x="465221" y="345416"/>
            <a:ext cx="465221" cy="465221"/>
          </a:xfrm>
          <a:prstGeom prst="ellipse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0844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22860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p.expertus.com.ua/law/1296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op.expertus.com.ua/law/23744#461e852dab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op.expertus.com.ua/law/2679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p.expertus.com.ua/law/25788#c48a122686" TargetMode="External"/><Relationship Id="rId2" Type="http://schemas.openxmlformats.org/officeDocument/2006/relationships/hyperlink" Target="https://op.expertus.com.ua/law/26736#3025caa24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p.expertus.com.ua/recommendations/7342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.expertus.com.ua/law/25788#c48a122686" TargetMode="External"/><Relationship Id="rId2" Type="http://schemas.openxmlformats.org/officeDocument/2006/relationships/hyperlink" Target="https://op.expertus.com.ua/law/26736#3025caa24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p.expertus.com.ua/recommendations/734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.expertus.com.ua/law/12389" TargetMode="External"/><Relationship Id="rId2" Type="http://schemas.openxmlformats.org/officeDocument/2006/relationships/hyperlink" Target="https://op.expertus.com.ua/law/1637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.expertus.com.ua/law/11242" TargetMode="External"/><Relationship Id="rId2" Type="http://schemas.openxmlformats.org/officeDocument/2006/relationships/hyperlink" Target="https://op.expertus.com.ua/law/2499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.gov.ua/Documents/Detail?lang=uk-UA&amp;id=e92bda49-ed1d-4bf7-98ca-8b2632531efa&amp;title=ProektZakonuUkrainiproBezpekuTaZdoroviaPratsivnikivNaRobot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iia.gov.ua/services/vidacha-budivelnogo-pasporta" TargetMode="External"/><Relationship Id="rId2" Type="http://schemas.openxmlformats.org/officeDocument/2006/relationships/hyperlink" Target="https://diia.gov.ua/services/povidomlennya-pro-pochatok-budivelnih-rob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ia.gov.ua/services/deklaraciya-pro-gotovnist-obyektu-do-ekspluataciy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.expertus.com.ua/law/25528?top=1#718c6209b7" TargetMode="External"/><Relationship Id="rId2" Type="http://schemas.openxmlformats.org/officeDocument/2006/relationships/hyperlink" Target="https://op.expertus.com.ua/law/25522#c4aece4ac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B3F5C-7266-ADB5-D92F-3D78C9B50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Новини галузі ОП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393B45A-501A-F1CF-F2A0-A95B452BFF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ЧЕРВЕНЬ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121787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7623D-1A94-1BDA-F610-A7F0E2B47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Нові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стандарти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людини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впливу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іонізуючого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випромінювання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258B43-AB9B-B1C5-468E-605FF34DD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Верховна Рада прийняла за основу </a:t>
            </a:r>
            <a:r>
              <a:rPr lang="uk-UA" sz="180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законопроєкт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про внесення змін до деяких законів України щодо захисту людини від впливу іонізуючого випромінювання (реєстр. № 8223).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Документ дозволить </a:t>
            </a:r>
            <a:r>
              <a:rPr lang="uk-UA" sz="1800" b="1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імплементувати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в законодавство України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стандарти захисту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людини від впливу іонізуючого випромінювання відповідно до права ЄС і </a:t>
            </a:r>
            <a:r>
              <a:rPr lang="uk-UA" sz="1800" b="1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внести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зміни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до </a:t>
            </a: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2"/>
              </a:rPr>
              <a:t>Закону України «Про захист людини від впливу іонізуючого випромінювання»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від 14.01.1998 № 15/98-ВР (</a:t>
            </a:r>
            <a:r>
              <a:rPr lang="uk-UA" sz="1800" i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далі 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— Закон № 15/98), зокрема: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визначити терміни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«аварійна ситуація», «еквівалентна доза», «ліміт дози», «ситуація аварійного, існуючого та планового опромінення» тощо;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встановити граничні дози 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 ситуації планового опромінення, ліміти ефективної та еквівалентної дози для персоналу та населення, основні заходи захисту та безпеки при медичному опроміненні;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визначити референтні рівні 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для ситуацій існуючого та аварійного опромінення, а також референті рівні середньої річної концентрації активності радону в повітрі приміщень для постійного перебування людей, на робочих місцях.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940375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7E9DB7-0A40-36EE-562F-EE8B3CFD9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Адмінвідповідальність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порушення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порядку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підготовки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допуску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водіїв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керування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ТЗ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C5AB55-66BD-1052-04B4-C7D1A9A65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Верховна Рада прийняла за основу в першому читанні </a:t>
            </a:r>
            <a:r>
              <a:rPr lang="uk-UA" sz="180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проєкт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Закону України «Про внесення змін до Кодексу України про адміністративні правопорушення щодо запровадження адміністративної відповідальності у сфері підготовки та допуску водіїв до керування транспортними засобами» (реєстр. № 7354).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Документ передбачає запровадити адміністративну відповідальність за порушення для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посадових осіб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закладів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, що здійснюють підготовку, перепідготовку і підвищення кваліфікації водіїв транспортних засобів (ТЗ), і територіальних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сервісних центрів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МВС.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Законопроєкт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пропонує доповнити КпАП двома новими статтями, що передбачатимуть </a:t>
            </a:r>
            <a:r>
              <a:rPr lang="uk-UA" sz="180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адмінвідповідальність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за порушення порядку: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підготовки, перепідготовки й підвищення кваліфікації водіїв транспортних засобів (ТЗ) — ст. 127-3;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державної акредитації закладів, що проводять підготовку, перепідготовку і підвищення кваліфікації водіїв транспортних засобів, атестації їх спеціалістів та порядку оформлення або видачі посвідчення водія — ст. 127-4.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60032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9B99A3-09AD-7EE2-6BC3-489DA5D71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Військовослужбовці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оформлюватимуть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інвалідність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спрощеною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процедурою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9B295A-4893-725F-4869-D90B91FA9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Медико-соціальна експертиза військовослужбовців проходитиме за спрощеною процедурою.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Медико-соціальні експертні комісії (МСЕК) відповідно до </a:t>
            </a: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2"/>
              </a:rPr>
              <a:t>Положення про медико-соціальну експертизу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, затвердженого постановою КМУ від 03.12.2009 № 1317, за потреби проводитимуть експертизи пораненим військовослужбовцям за місцем їхнього перебування, лікування та реабілітації.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Лікуючий лікар військовослужбовця повинен повідомити секретаря військово-лікарської комісії (ВЛК) та/або лікарсько-консультативної комісії (ЛКК) у </a:t>
            </a:r>
            <a:r>
              <a:rPr lang="uk-UA" sz="180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медзакладі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про необхідність огляду МСЕК пацієнта. Для цього потрібно буде надати необхідні документи, зокрема: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паспорт або ID-картку з витягом з Єдиного державного демографічного реєстру щодо реєстрації місця проживання;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копію військового квитка або тимчасове посвідчення — для військовозобов’язаних або призовників;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направлення на МСЕК (форма ф. № 088/о);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медична документація та амбулаторна картка, свідоцтво про хворобу, видане ВЛК.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17904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93193-79E9-9167-B28F-A6F6EFB2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Україна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ратифікує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Конвенцію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безпеку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хімічних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виробництві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007418-5CFB-332C-B8D8-C60D4D67D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Україна ратифікує </a:t>
            </a: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2"/>
              </a:rPr>
              <a:t>Конвенцію про безпеку в застосуванні хімічних речовин на виробництві № 170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. Відповідний </a:t>
            </a:r>
            <a:r>
              <a:rPr lang="uk-UA" sz="180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законопроєкт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, що подавав до Верховної Ради Президент України, уже схвалила низка комітетів.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Після того як Україна ратифікує Конвенцію, вона зможе привести свої стандарти хімічної безпеки у відповідність до найкращих міжнародних практик, а саме: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встановити міжнародну класифікацію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хімічних речовин і врегулювати правила поводження з ними;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створити систему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надійного управління хімічними речовинами на робочих місцях на всіх етапах —  від виробництва до обробки, зберігання, транспортування, утилізації тощо.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визначити сферу відповідальності 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роботодавців;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закріпити обов’язки та права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працівників;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посилити контроль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на небезпечних виробництвах, як з боку роботодавців, так і з боку держави;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визначити відповідальність держав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, які здійснюють експорт хімічних речовин в Україну.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560746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7B5F3-1C67-3547-3144-7464EA58C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 затвердив Порядок поводження з побутовими відходами під час війни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BAD203-5C27-9C06-5730-6C29A9D2E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Кабмін постановою від 19 червня 2023 р. № 625 затвердив </a:t>
            </a:r>
            <a:r>
              <a:rPr lang="uk-UA" sz="1800" u="sng" kern="0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Порядок поводження з побутовими відходами в особливих умовах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uk-UA" sz="1800" i="1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Порядок).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визначає особливості поводження з побутовими відходами в особливих умовах: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територіях, які включаються до </a:t>
            </a:r>
            <a:r>
              <a:rPr lang="uk-UA" sz="1800" u="sng" kern="0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Переліку територій, на яких ведуться (велися) бойові дії або тимчасово окупованих Російською Федерацією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UA" sz="1800" kern="1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 час </a:t>
            </a:r>
            <a:r>
              <a:rPr lang="uk-UA" sz="1800" u="sng" kern="0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Ліквідація наслідків надзвичайної ситуації"/>
              </a:rPr>
              <a:t>ліквідації наслідків надзвичайних ситуацій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техногенного, природного або воєнного характеру.</a:t>
            </a:r>
            <a:endParaRPr lang="ru-UA" sz="1800" kern="1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Суб’єктів господарювання, що </a:t>
            </a:r>
            <a:r>
              <a:rPr lang="uk-UA" sz="1800" kern="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перевозять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обробляють побутові відходи, визначають уповноважені органи: виконавчий орган сільської, селищної, міської ради, військова адміністрація населеного пункту або військово-цивільна адміністрація населеного пункту.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55672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5E5934-3694-DAD4-3D67-6D42FD767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 скасував дію карантину та режиму надзвичайної ситуації в Україні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8B60D3-B44A-ACFE-9AA8-309CD98EB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 1 липня 2023 року Кабмін припиняє дію карантину та режиму надзвичайної ситуації у зв’язку з пандемією коронавірусу. </a:t>
            </a:r>
          </a:p>
          <a:p>
            <a:pPr marL="0" indent="0"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Окрім того, Комітет ВРУ з питань здоров’я нації, медичної допомоги та медичного страхування рекомендував парламенту прийняти за основу урядовий </a:t>
            </a:r>
            <a:r>
              <a:rPr lang="uk-UA" sz="1800" kern="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законопроєкт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«Про внесення змін та визнання такими, що втратили чинність, деяких законодавчих актів України у зв’язку з завершенням карантину, встановленого з метою запобігання поширенню на території України гострої респіраторної хвороби COVID-19, спричиненої коронавірусом SARS-CoV-2» (реєстр. № 9405).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09520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53BD3-F38E-D3D8-9FFB-2733F9A2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 затвердив Порядок поводження з побутовими відходами під час війни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36C9A8-A518-659E-BE90-CD84860AB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Кабмін постановою від 19 червня 2023 р. № 625 затвердив </a:t>
            </a:r>
            <a:r>
              <a:rPr lang="uk-UA" sz="1800" u="sng" kern="0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Порядок поводження з побутовими відходами в особливих умовах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визначає особливості поводження з побутовими відходами в особливих умовах: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територіях, які включаються до </a:t>
            </a:r>
            <a:r>
              <a:rPr lang="uk-UA" sz="1800" u="sng" kern="0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Переліку територій, на яких ведуться (велися) бойові дії або тимчасово окупованих Російською Федерацією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UA" sz="1800" kern="1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 час </a:t>
            </a:r>
            <a:r>
              <a:rPr lang="uk-UA" sz="1800" u="sng" kern="0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Ліквідація наслідків надзвичайної ситуації"/>
              </a:rPr>
              <a:t>ліквідації наслідків надзвичайних ситуацій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техногенного, природного або воєнного характеру.</a:t>
            </a:r>
            <a:endParaRPr lang="ru-UA" sz="1800" kern="1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Суб’єктів господарювання, що </a:t>
            </a:r>
            <a:r>
              <a:rPr lang="uk-UA" sz="1800" kern="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перевозять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обробляють побутові відходи, визначають уповноважені органи: виконавчий орган сільської, селищної, міської ради, військова адміністрація населеного пункту або військово-цивільна адміністрація населеного пункту.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85217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E66215-259E-0CAC-9699-91E64655C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 затвердив додатковий механізм контролю за ваговими нормами для автотранспорту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F9BD7E-18C1-9033-0307-C1B0178B3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Кабмін за ініціативи </a:t>
            </a:r>
            <a:r>
              <a:rPr lang="uk-UA" sz="1800" kern="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Мінінфраструктури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ухвалив порядок супроводження автотранспорту, який має ознаки перевантаження, до найближчого місця зважування, а також заборони подальшого його руху.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Постанова Уряду дозволить інспекторам Державної служби України з безпеки на транспорті (</a:t>
            </a:r>
            <a:r>
              <a:rPr lang="uk-UA" sz="1800" i="1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інспектори ДСБТ) </a:t>
            </a:r>
            <a:r>
              <a:rPr lang="uk-UA" sz="1800" b="1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слідкувати за тим, як перевізники дотримують вагових норм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Новий інструмент спрямований передусім на збереження доріг — особливо там, де не встановлені системи автоматичного зважування в русі.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 передбачає, що інспектори ДСБТ</a:t>
            </a:r>
            <a:r>
              <a:rPr lang="uk-UA" sz="1800" b="1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мають право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зупиняти авто 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ознаками перевантаження та супроводжувати його для зважування до найближчого спеціально облаштованого майданчика — не далі ніж 50 км;</a:t>
            </a:r>
            <a:endParaRPr lang="ru-UA" sz="1800" kern="1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b="1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використовувати спеціальний блокувальний пристрій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якщо водій відмовляється їхати до місця зважування чи виправляти порушення у випадку підтвердження перевищення дозволених норм.</a:t>
            </a:r>
            <a:endParaRPr lang="ru-UA" sz="1800" kern="1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9809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BEEFF-771F-C498-2480-1D2732838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Діє закон про </a:t>
            </a:r>
            <a:r>
              <a:rPr lang="uk-UA" sz="1800" b="1" dirty="0" err="1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держрегулювання</a:t>
            </a:r>
            <a:r>
              <a:rPr lang="uk-UA" sz="1800" b="1" dirty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сфері поводження з пестицидами та агрохімікатами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530BBB-EAB3-94AB-4BF6-474FBC396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28 червня 2023 р. набув чинності </a:t>
            </a: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2" tooltip="Про внесення змін до деяких законів України щодо вдосконалення державного регулювання у сфері поводження з пестицидами і агрохімікатами"/>
              </a:rPr>
              <a:t>Закон України від 16.11.2022 № 2775-IX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(</a:t>
            </a:r>
            <a:r>
              <a:rPr lang="uk-UA" sz="1800" i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далі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— Закон № 2775), який </a:t>
            </a:r>
            <a:r>
              <a:rPr lang="uk-UA" sz="180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уніс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зміни й доповнення до </a:t>
            </a: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3"/>
              </a:rPr>
              <a:t>Закону України «Про пестициди і агрохімікати»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від 02.03.1995 № 86/95-ВР.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Закон № 2775 створює сучасне регулювання відносин у сфері поводження з пестицидами та агрохімікатами, зокрема: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1. Адаптує 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до вимог ЄС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законодавство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України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у сфері поводження з пестицидами та агрохімікатами, зокрема в частині термінології і вимог до маркування та упаковки.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2.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Запроваджує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Державний реєстр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пестицидів і агрохімікатів, дозволених до використання в Україні.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3. Усуває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дублювання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повноважень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різних органів влади у сфері діяльності, пов’язаної з пестицидами і агрохімікатами;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4. Розширює можливості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державних органів щодо боротьби із фальсифікатом.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Закон № 2775, зокрема, вводить норму, що забороняє фізичним особам ввозити (пересилати) на митну територію України будь-які пестициди та агрохімікати, оскільки це є одним із каналів потрапляння контрабанди та фальсифікату на територію України.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1937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2E123A-0323-463D-BC35-8111AD64D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Кабмін удосконалив Порядок техконтролю транспортних засобів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34EF2B-7528-3B49-C4AB-98331794B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Уряд </a:t>
            </a:r>
            <a:r>
              <a:rPr lang="uk-UA" sz="1800" u="sng" kern="0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постановою від 19.05.2023 № 514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оновив Порядок проведення обов’язкового технічного контролю транспортних засобів, затверджений </a:t>
            </a:r>
            <a:r>
              <a:rPr lang="uk-UA" sz="1800" u="sng" kern="0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постановою КМУ від 30.01.2012 № 137</a:t>
            </a:r>
            <a:r>
              <a:rPr lang="uk-UA" sz="1800" u="sng" kern="0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1800" u="sng" kern="0" dirty="0">
              <a:solidFill>
                <a:srgbClr val="1D63CC"/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Постанова набере чинності через три місяці з дня її опублікування, — 25 серпня 2023 року.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1480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34C302-8670-998A-F6A5-ECE1AE62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Законопроєкт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організацію безпеки та здоров’я працівників оприлюднений повторно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1C917C-DFBE-E6A0-4A06-88CA801B9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Мінекономіки </a:t>
            </a:r>
            <a:r>
              <a:rPr lang="uk-UA" sz="1800" u="sng" kern="0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повторно оприлюднило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для громадського обговорення </a:t>
            </a:r>
            <a:r>
              <a:rPr lang="uk-UA" sz="1800" kern="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законопроєкт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«Про безпеку та здоров’я працівників на роботі».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Законопроєкт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покликаний розв’язати ключову проблему — </a:t>
            </a:r>
            <a:r>
              <a:rPr lang="uk-UA" sz="1800" b="1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застарілість і неефективність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800" b="1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державного регулювання безпеки та здоров’я працівників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Адже чинна система управління охороною праці на всіх рівнях функціонує за «реактивним» принципом коригувальних дій. Тобто держава реагує на наслідки нещасних випадків — видає нормативні акти, які передбачають правила безпечної поведінки при виконанні відповідних робіт.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39724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8CE47E-4F43-A437-F894-71856D96F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Парламент підтримав </a:t>
            </a:r>
            <a:r>
              <a:rPr lang="uk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законопроєкт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щодо реалізації права осіб з інвалідністю на працю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F8B209-7DCF-D7E3-AC44-A20D55002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Верховна Рада прийняла за основу євроінтеграційний </a:t>
            </a:r>
            <a:r>
              <a:rPr lang="uk-UA" sz="1800" kern="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Закону «Про внесення змін до деяких законів України щодо забезпечення прав осіб з інвалідністю на працю» (реєстр. № 5344-д).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uk-UA" sz="1800" kern="0" dirty="0" err="1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законопроєкту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 </a:t>
            </a:r>
            <a:r>
              <a:rPr lang="uk-UA" sz="1800" b="1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забезпечити реалізацію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особами з інвалідністю </a:t>
            </a:r>
            <a:r>
              <a:rPr lang="uk-UA" sz="1800" b="1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права на працю</a:t>
            </a:r>
            <a:r>
              <a:rPr lang="uk-UA" sz="1800" kern="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 належному рівні з урахуванням досвіду країн ЄС.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15519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E751A2-4356-C046-91F1-B5484C820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Будівельні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порталі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</a:t>
            </a:r>
            <a: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br>
              <a:rPr lang="ru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9BDDA7-2B3D-935A-8160-2701089FF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На порталі «Дія» покращили три будівельні послуги. Відтепер користувачі зможуть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редагувати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уже подане повідомлення та </a:t>
            </a:r>
            <a:r>
              <a:rPr lang="uk-UA" sz="1800" b="1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виправляти</a:t>
            </a: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технічні помилки.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Більшість даних у заяві підтягуватимуться автоматично з Єдиної державної електронної системи у сфері будівництва (ЄДЕССБ). Це значно прискорить подання заяви і мінімізує кількість відмов від органів контролю, причиною яких були саме технічні помилки, допущені під час внесення відомостей вручну замовниками.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На порталі «Дія» доступні три модернізовані послуги: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2"/>
              </a:rPr>
              <a:t>Повідомлення про початок будівельних робіт на підставі </a:t>
            </a:r>
            <a:r>
              <a:rPr lang="uk-UA" sz="1800" u="sng" dirty="0" err="1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2"/>
              </a:rPr>
              <a:t>будпаспорта</a:t>
            </a: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2"/>
              </a:rPr>
              <a:t> та повідомлення про зміну даних у зареєстрованому повідомленні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3"/>
              </a:rPr>
              <a:t>Видача будівельного паспорта та внесення змін у виданий будівельний паспорт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4"/>
              </a:rPr>
              <a:t>Декларація про готовність об’єкта до експлуатації на підставі </a:t>
            </a:r>
            <a:r>
              <a:rPr lang="uk-UA" sz="1800" u="sng" dirty="0" err="1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4"/>
              </a:rPr>
              <a:t>будпаспорта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75312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9617B4-B8F7-4EB7-EB24-B5ECF3D8A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Уряд </a:t>
            </a:r>
            <a:r>
              <a:rPr lang="ru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спростив</a:t>
            </a:r>
            <a:r>
              <a:rPr lang="ru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позапланові</a:t>
            </a:r>
            <a:r>
              <a:rPr lang="ru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перевірки</a:t>
            </a:r>
            <a:r>
              <a:rPr lang="ru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зверненням</a:t>
            </a:r>
            <a:r>
              <a:rPr lang="ru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фізосіб</a:t>
            </a:r>
            <a:endParaRPr lang="ru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0F74D-69BD-0BA0-626D-03B6D74F0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Кабмін </a:t>
            </a: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2"/>
              </a:rPr>
              <a:t>постановою від 2 червня 2023 року № 553</a:t>
            </a:r>
            <a:r>
              <a:rPr lang="uk-UA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 спростив проведення позапланових перевірок підприємств за зверненням фізичних осіб, які постраждали чи вважають себе постраждалими від діяльності підприємств.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Документ, зокрема, </a:t>
            </a:r>
            <a:r>
              <a:rPr lang="uk-UA" sz="1800" dirty="0" err="1"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вніс</a:t>
            </a:r>
            <a:r>
              <a:rPr lang="uk-UA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зміни до </a:t>
            </a:r>
            <a:r>
              <a:rPr lang="uk-UA" sz="1800" u="sng" dirty="0">
                <a:solidFill>
                  <a:srgbClr val="1D63CC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3"/>
              </a:rPr>
              <a:t>Порядку контролю за виконанням нормативу робочих місць та перевірки підприємств, установ, організацій, у тому числі підприємств, організацій громадських об’єднань осіб з інвалідністю, фізичних осіб, які використовують найману працю, щодо виконання нормативу робочих місць, призначених для працевлаштування осіб з інвалідністю, зокрема шляхом його зарахування</a:t>
            </a:r>
            <a:r>
              <a:rPr lang="uk-UA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, затвердженого постановою КМУ від 31.01.2007 № 70 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220803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ОТ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 ОТ" id="{1164856D-BDD0-4123-B1E1-4A89BBBCFB26}" vid="{24B92D21-BBBD-422E-B9CC-1929E8EE10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презентації_ОП (1)</Template>
  <TotalTime>12</TotalTime>
  <Words>1689</Words>
  <Application>Microsoft Office PowerPoint</Application>
  <PresentationFormat>Широкоэкранный</PresentationFormat>
  <Paragraphs>80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Roboto</vt:lpstr>
      <vt:lpstr>Symbol</vt:lpstr>
      <vt:lpstr>Times New Roman</vt:lpstr>
      <vt:lpstr>字魂58号-创中黑</vt:lpstr>
      <vt:lpstr>Тема ОТ</vt:lpstr>
      <vt:lpstr>Новини галузі ОП</vt:lpstr>
      <vt:lpstr>Уряд затвердив Порядок поводження з побутовими відходами під час війни</vt:lpstr>
      <vt:lpstr>    Уряд затвердив додатковий механізм контролю за ваговими нормами для автотранспорту </vt:lpstr>
      <vt:lpstr>   Діє закон про держрегулювання у сфері поводження з пестицидами та агрохімікатами </vt:lpstr>
      <vt:lpstr>   Кабмін удосконалив Порядок техконтролю транспортних засобів </vt:lpstr>
      <vt:lpstr>   Законопроєкт про організацію безпеки та здоров’я працівників оприлюднений повторно </vt:lpstr>
      <vt:lpstr>   Парламент підтримав законопроєкт щодо реалізації права осіб з інвалідністю на працю </vt:lpstr>
      <vt:lpstr>   Будівельні послуги на порталі «Дія» </vt:lpstr>
      <vt:lpstr>Уряд спростив позапланові перевірки підприємств за зверненням фізосіб</vt:lpstr>
      <vt:lpstr>   Нові стандарти захисту людини від впливу іонізуючого випромінювання </vt:lpstr>
      <vt:lpstr>   Адмінвідповідальність за порушення порядку підготовки та допуску водіїв до керування ТЗ </vt:lpstr>
      <vt:lpstr>   Військовослужбовці оформлюватимуть інвалідність за спрощеною процедурою </vt:lpstr>
      <vt:lpstr>   Україна ратифікує Конвенцію про безпеку застосування хімічних речовин на виробництві </vt:lpstr>
      <vt:lpstr>   Уряд затвердив Порядок поводження з побутовими відходами під час війни </vt:lpstr>
      <vt:lpstr>   Уряд скасував дію карантину та режиму надзвичайної ситуації в Україні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Новини галузі ОП</dc:title>
  <dc:creator>Ганна Леус</dc:creator>
  <cp:lastModifiedBy>Ганна Леус</cp:lastModifiedBy>
  <cp:revision>1</cp:revision>
  <dcterms:created xsi:type="dcterms:W3CDTF">2023-06-29T12:39:39Z</dcterms:created>
  <dcterms:modified xsi:type="dcterms:W3CDTF">2023-06-29T12:51:44Z</dcterms:modified>
</cp:coreProperties>
</file>